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3" r:id="rId1"/>
    <p:sldMasterId id="2147483650" r:id="rId2"/>
    <p:sldMasterId id="2147483756" r:id="rId3"/>
    <p:sldMasterId id="2147483652" r:id="rId4"/>
    <p:sldMasterId id="2147483664" r:id="rId5"/>
    <p:sldMasterId id="2147483666" r:id="rId6"/>
    <p:sldMasterId id="2147483768" r:id="rId7"/>
    <p:sldMasterId id="2147483678" r:id="rId8"/>
    <p:sldMasterId id="2147483680" r:id="rId9"/>
    <p:sldMasterId id="2147483780" r:id="rId10"/>
    <p:sldMasterId id="2147483692" r:id="rId11"/>
    <p:sldMasterId id="2147483792" r:id="rId12"/>
    <p:sldMasterId id="2147483804" r:id="rId13"/>
    <p:sldMasterId id="2147483806" r:id="rId14"/>
    <p:sldMasterId id="2147483694" r:id="rId15"/>
    <p:sldMasterId id="2147483706" r:id="rId16"/>
    <p:sldMasterId id="2147483708" r:id="rId17"/>
    <p:sldMasterId id="2147483720" r:id="rId18"/>
    <p:sldMasterId id="2147483722" r:id="rId19"/>
    <p:sldMasterId id="2147483734" r:id="rId20"/>
    <p:sldMasterId id="2147483811" r:id="rId21"/>
  </p:sldMasterIdLst>
  <p:notesMasterIdLst>
    <p:notesMasterId r:id="rId47"/>
  </p:notesMasterIdLst>
  <p:handoutMasterIdLst>
    <p:handoutMasterId r:id="rId48"/>
  </p:handoutMasterIdLst>
  <p:sldIdLst>
    <p:sldId id="256" r:id="rId22"/>
    <p:sldId id="278" r:id="rId23"/>
    <p:sldId id="279" r:id="rId24"/>
    <p:sldId id="282" r:id="rId25"/>
    <p:sldId id="283" r:id="rId26"/>
    <p:sldId id="284" r:id="rId27"/>
    <p:sldId id="287" r:id="rId28"/>
    <p:sldId id="285" r:id="rId29"/>
    <p:sldId id="291" r:id="rId30"/>
    <p:sldId id="286" r:id="rId31"/>
    <p:sldId id="289" r:id="rId32"/>
    <p:sldId id="290" r:id="rId33"/>
    <p:sldId id="288" r:id="rId34"/>
    <p:sldId id="292" r:id="rId35"/>
    <p:sldId id="293" r:id="rId36"/>
    <p:sldId id="294" r:id="rId37"/>
    <p:sldId id="295" r:id="rId38"/>
    <p:sldId id="296" r:id="rId39"/>
    <p:sldId id="297" r:id="rId40"/>
    <p:sldId id="298" r:id="rId41"/>
    <p:sldId id="299" r:id="rId42"/>
    <p:sldId id="300" r:id="rId43"/>
    <p:sldId id="301" r:id="rId44"/>
    <p:sldId id="302" r:id="rId45"/>
    <p:sldId id="2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08"/>
    <p:restoredTop sz="62789"/>
  </p:normalViewPr>
  <p:slideViewPr>
    <p:cSldViewPr snapToGrid="0" snapToObjects="1">
      <p:cViewPr varScale="1">
        <p:scale>
          <a:sx n="77" d="100"/>
          <a:sy n="77" d="100"/>
        </p:scale>
        <p:origin x="1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20.xml"/><Relationship Id="rId41"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N/Documents/Chapter%20Five%20-%20Figures/5.17%20Figure%20-%20Q20%20Motivations%20to%20join%20committees%20-%20GAs%20ONL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N/Documents/Chapter%20Five%20-%20Figures/Barriers%20-%205.15.1%20Figure%20-%20GAs%20Only%20-%20Comparing%20CMs%20and%20RM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MAN/Documents/Chapter%20Five%20-%20Figures/5.16%20Figure%20-%20Q17%20Attributes%20for%20Success%20-%20all%20GA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MAN/Documents/Chapter%20Five%20-%20Figures/5.18%20and%205.19%20Figures%20-%20%20GAsOnly%20-Q18%20Recruitment%20strategies%20for%20committees%20-and%20age%20group%20comparison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Committee Members</c:v>
                </c:pt>
              </c:strCache>
            </c:strRef>
          </c:tx>
          <c:spPr>
            <a:solidFill>
              <a:schemeClr val="accent1"/>
            </a:solidFill>
            <a:ln>
              <a:noFill/>
            </a:ln>
            <a:effectLst/>
          </c:spPr>
          <c:invertIfNegative val="0"/>
          <c:cat>
            <c:strRef>
              <c:f>Sheet1!$A$2:$A$6</c:f>
              <c:strCache>
                <c:ptCount val="5"/>
                <c:pt idx="0">
                  <c:v>Enjoyment</c:v>
                </c:pt>
                <c:pt idx="1">
                  <c:v>Satisfaction</c:v>
                </c:pt>
                <c:pt idx="2">
                  <c:v>Influence Outcomes</c:v>
                </c:pt>
                <c:pt idx="3">
                  <c:v>Use/Build Skills</c:v>
                </c:pt>
                <c:pt idx="4">
                  <c:v>Career</c:v>
                </c:pt>
              </c:strCache>
            </c:strRef>
          </c:cat>
          <c:val>
            <c:numRef>
              <c:f>Sheet1!$B$2:$B$6</c:f>
              <c:numCache>
                <c:formatCode>General</c:formatCode>
                <c:ptCount val="5"/>
                <c:pt idx="0">
                  <c:v>38</c:v>
                </c:pt>
                <c:pt idx="1">
                  <c:v>38</c:v>
                </c:pt>
                <c:pt idx="2">
                  <c:v>19</c:v>
                </c:pt>
                <c:pt idx="3">
                  <c:v>8</c:v>
                </c:pt>
                <c:pt idx="4">
                  <c:v>1</c:v>
                </c:pt>
              </c:numCache>
            </c:numRef>
          </c:val>
          <c:extLst>
            <c:ext xmlns:c16="http://schemas.microsoft.com/office/drawing/2014/chart" uri="{C3380CC4-5D6E-409C-BE32-E72D297353CC}">
              <c16:uniqueId val="{00000000-6A49-D94B-88B6-87C9D47672C4}"/>
            </c:ext>
          </c:extLst>
        </c:ser>
        <c:ser>
          <c:idx val="1"/>
          <c:order val="1"/>
          <c:tx>
            <c:strRef>
              <c:f>Sheet1!$C$1</c:f>
              <c:strCache>
                <c:ptCount val="1"/>
                <c:pt idx="0">
                  <c:v>Regular Members</c:v>
                </c:pt>
              </c:strCache>
            </c:strRef>
          </c:tx>
          <c:spPr>
            <a:solidFill>
              <a:schemeClr val="accent2"/>
            </a:solidFill>
            <a:ln>
              <a:noFill/>
            </a:ln>
            <a:effectLst/>
          </c:spPr>
          <c:invertIfNegative val="0"/>
          <c:cat>
            <c:strRef>
              <c:f>Sheet1!$A$2:$A$6</c:f>
              <c:strCache>
                <c:ptCount val="5"/>
                <c:pt idx="0">
                  <c:v>Enjoyment</c:v>
                </c:pt>
                <c:pt idx="1">
                  <c:v>Satisfaction</c:v>
                </c:pt>
                <c:pt idx="2">
                  <c:v>Influence Outcomes</c:v>
                </c:pt>
                <c:pt idx="3">
                  <c:v>Use/Build Skills</c:v>
                </c:pt>
                <c:pt idx="4">
                  <c:v>Career</c:v>
                </c:pt>
              </c:strCache>
            </c:strRef>
          </c:cat>
          <c:val>
            <c:numRef>
              <c:f>Sheet1!$C$2:$C$6</c:f>
              <c:numCache>
                <c:formatCode>General</c:formatCode>
                <c:ptCount val="5"/>
                <c:pt idx="0">
                  <c:v>7</c:v>
                </c:pt>
                <c:pt idx="1">
                  <c:v>4</c:v>
                </c:pt>
                <c:pt idx="2">
                  <c:v>1</c:v>
                </c:pt>
                <c:pt idx="3">
                  <c:v>4</c:v>
                </c:pt>
                <c:pt idx="4">
                  <c:v>4</c:v>
                </c:pt>
              </c:numCache>
            </c:numRef>
          </c:val>
          <c:extLst>
            <c:ext xmlns:c16="http://schemas.microsoft.com/office/drawing/2014/chart" uri="{C3380CC4-5D6E-409C-BE32-E72D297353CC}">
              <c16:uniqueId val="{00000001-6A49-D94B-88B6-87C9D47672C4}"/>
            </c:ext>
          </c:extLst>
        </c:ser>
        <c:dLbls>
          <c:showLegendKey val="0"/>
          <c:showVal val="0"/>
          <c:showCatName val="0"/>
          <c:showSerName val="0"/>
          <c:showPercent val="0"/>
          <c:showBubbleSize val="0"/>
        </c:dLbls>
        <c:gapWidth val="150"/>
        <c:overlap val="100"/>
        <c:axId val="-1725260176"/>
        <c:axId val="-1693994144"/>
      </c:barChart>
      <c:catAx>
        <c:axId val="-172526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693994144"/>
        <c:crosses val="autoZero"/>
        <c:auto val="1"/>
        <c:lblAlgn val="ctr"/>
        <c:lblOffset val="100"/>
        <c:noMultiLvlLbl val="0"/>
      </c:catAx>
      <c:valAx>
        <c:axId val="-169399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526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Committee Members</c:v>
                </c:pt>
              </c:strCache>
            </c:strRef>
          </c:tx>
          <c:spPr>
            <a:solidFill>
              <a:schemeClr val="accent1"/>
            </a:solidFill>
            <a:ln>
              <a:noFill/>
            </a:ln>
            <a:effectLst/>
          </c:spPr>
          <c:invertIfNegative val="0"/>
          <c:cat>
            <c:strRef>
              <c:f>Sheet1!$A$2:$A$7</c:f>
              <c:strCache>
                <c:ptCount val="6"/>
                <c:pt idx="0">
                  <c:v>Politics</c:v>
                </c:pt>
                <c:pt idx="1">
                  <c:v>Lack of time</c:v>
                </c:pt>
                <c:pt idx="2">
                  <c:v>Red tape</c:v>
                </c:pt>
                <c:pt idx="3">
                  <c:v>Alienation</c:v>
                </c:pt>
                <c:pt idx="4">
                  <c:v>Pay n Play'</c:v>
                </c:pt>
                <c:pt idx="5">
                  <c:v>Burnout</c:v>
                </c:pt>
              </c:strCache>
            </c:strRef>
          </c:cat>
          <c:val>
            <c:numRef>
              <c:f>Sheet1!$B$2:$B$7</c:f>
              <c:numCache>
                <c:formatCode>General</c:formatCode>
                <c:ptCount val="6"/>
                <c:pt idx="0">
                  <c:v>27</c:v>
                </c:pt>
                <c:pt idx="1">
                  <c:v>25</c:v>
                </c:pt>
                <c:pt idx="2">
                  <c:v>18</c:v>
                </c:pt>
                <c:pt idx="3">
                  <c:v>10</c:v>
                </c:pt>
                <c:pt idx="4">
                  <c:v>16</c:v>
                </c:pt>
                <c:pt idx="5">
                  <c:v>9</c:v>
                </c:pt>
              </c:numCache>
            </c:numRef>
          </c:val>
          <c:extLst>
            <c:ext xmlns:c16="http://schemas.microsoft.com/office/drawing/2014/chart" uri="{C3380CC4-5D6E-409C-BE32-E72D297353CC}">
              <c16:uniqueId val="{00000000-C064-694B-B63C-06C80A260DD1}"/>
            </c:ext>
          </c:extLst>
        </c:ser>
        <c:ser>
          <c:idx val="1"/>
          <c:order val="1"/>
          <c:tx>
            <c:strRef>
              <c:f>Sheet1!$C$1</c:f>
              <c:strCache>
                <c:ptCount val="1"/>
                <c:pt idx="0">
                  <c:v>Regular Members</c:v>
                </c:pt>
              </c:strCache>
            </c:strRef>
          </c:tx>
          <c:spPr>
            <a:solidFill>
              <a:schemeClr val="accent2"/>
            </a:solidFill>
            <a:ln>
              <a:noFill/>
            </a:ln>
            <a:effectLst/>
          </c:spPr>
          <c:invertIfNegative val="0"/>
          <c:cat>
            <c:strRef>
              <c:f>Sheet1!$A$2:$A$7</c:f>
              <c:strCache>
                <c:ptCount val="6"/>
                <c:pt idx="0">
                  <c:v>Politics</c:v>
                </c:pt>
                <c:pt idx="1">
                  <c:v>Lack of time</c:v>
                </c:pt>
                <c:pt idx="2">
                  <c:v>Red tape</c:v>
                </c:pt>
                <c:pt idx="3">
                  <c:v>Alienation</c:v>
                </c:pt>
                <c:pt idx="4">
                  <c:v>Pay n Play'</c:v>
                </c:pt>
                <c:pt idx="5">
                  <c:v>Burnout</c:v>
                </c:pt>
              </c:strCache>
            </c:strRef>
          </c:cat>
          <c:val>
            <c:numRef>
              <c:f>Sheet1!$C$2:$C$7</c:f>
              <c:numCache>
                <c:formatCode>General</c:formatCode>
                <c:ptCount val="6"/>
                <c:pt idx="0">
                  <c:v>37</c:v>
                </c:pt>
                <c:pt idx="1">
                  <c:v>22</c:v>
                </c:pt>
                <c:pt idx="2">
                  <c:v>17</c:v>
                </c:pt>
                <c:pt idx="3">
                  <c:v>21</c:v>
                </c:pt>
                <c:pt idx="4">
                  <c:v>10</c:v>
                </c:pt>
                <c:pt idx="5">
                  <c:v>14</c:v>
                </c:pt>
              </c:numCache>
            </c:numRef>
          </c:val>
          <c:extLst>
            <c:ext xmlns:c16="http://schemas.microsoft.com/office/drawing/2014/chart" uri="{C3380CC4-5D6E-409C-BE32-E72D297353CC}">
              <c16:uniqueId val="{00000001-C064-694B-B63C-06C80A260DD1}"/>
            </c:ext>
          </c:extLst>
        </c:ser>
        <c:dLbls>
          <c:showLegendKey val="0"/>
          <c:showVal val="0"/>
          <c:showCatName val="0"/>
          <c:showSerName val="0"/>
          <c:showPercent val="0"/>
          <c:showBubbleSize val="0"/>
        </c:dLbls>
        <c:gapWidth val="150"/>
        <c:overlap val="100"/>
        <c:axId val="-1671537472"/>
        <c:axId val="-1671532848"/>
      </c:barChart>
      <c:catAx>
        <c:axId val="-167153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671532848"/>
        <c:crosses val="autoZero"/>
        <c:auto val="1"/>
        <c:lblAlgn val="ctr"/>
        <c:lblOffset val="100"/>
        <c:noMultiLvlLbl val="0"/>
      </c:catAx>
      <c:valAx>
        <c:axId val="-167153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153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Committee Members</c:v>
                </c:pt>
              </c:strCache>
            </c:strRef>
          </c:tx>
          <c:spPr>
            <a:solidFill>
              <a:schemeClr val="accent1"/>
            </a:solidFill>
            <a:ln>
              <a:noFill/>
            </a:ln>
            <a:effectLst/>
          </c:spPr>
          <c:invertIfNegative val="0"/>
          <c:cat>
            <c:strRef>
              <c:f>Sheet1!$A$2:$A$6</c:f>
              <c:strCache>
                <c:ptCount val="5"/>
                <c:pt idx="0">
                  <c:v>Communication</c:v>
                </c:pt>
                <c:pt idx="1">
                  <c:v>Leadership</c:v>
                </c:pt>
                <c:pt idx="2">
                  <c:v>Gives Recognition</c:v>
                </c:pt>
                <c:pt idx="3">
                  <c:v>Change with the times</c:v>
                </c:pt>
                <c:pt idx="4">
                  <c:v>Members 'chip in'</c:v>
                </c:pt>
              </c:strCache>
            </c:strRef>
          </c:cat>
          <c:val>
            <c:numRef>
              <c:f>Sheet1!$B$2:$B$6</c:f>
              <c:numCache>
                <c:formatCode>General</c:formatCode>
                <c:ptCount val="5"/>
                <c:pt idx="0">
                  <c:v>11</c:v>
                </c:pt>
                <c:pt idx="1">
                  <c:v>15</c:v>
                </c:pt>
                <c:pt idx="2">
                  <c:v>11</c:v>
                </c:pt>
                <c:pt idx="3">
                  <c:v>11</c:v>
                </c:pt>
                <c:pt idx="4">
                  <c:v>3</c:v>
                </c:pt>
              </c:numCache>
            </c:numRef>
          </c:val>
          <c:extLst>
            <c:ext xmlns:c16="http://schemas.microsoft.com/office/drawing/2014/chart" uri="{C3380CC4-5D6E-409C-BE32-E72D297353CC}">
              <c16:uniqueId val="{00000000-A1E4-4043-94E0-5D5709CB5B09}"/>
            </c:ext>
          </c:extLst>
        </c:ser>
        <c:ser>
          <c:idx val="1"/>
          <c:order val="1"/>
          <c:tx>
            <c:strRef>
              <c:f>Sheet1!$C$1</c:f>
              <c:strCache>
                <c:ptCount val="1"/>
                <c:pt idx="0">
                  <c:v>Regular Members</c:v>
                </c:pt>
              </c:strCache>
            </c:strRef>
          </c:tx>
          <c:spPr>
            <a:solidFill>
              <a:schemeClr val="accent2"/>
            </a:solidFill>
            <a:ln>
              <a:noFill/>
            </a:ln>
            <a:effectLst/>
          </c:spPr>
          <c:invertIfNegative val="0"/>
          <c:cat>
            <c:strRef>
              <c:f>Sheet1!$A$2:$A$6</c:f>
              <c:strCache>
                <c:ptCount val="5"/>
                <c:pt idx="0">
                  <c:v>Communication</c:v>
                </c:pt>
                <c:pt idx="1">
                  <c:v>Leadership</c:v>
                </c:pt>
                <c:pt idx="2">
                  <c:v>Gives Recognition</c:v>
                </c:pt>
                <c:pt idx="3">
                  <c:v>Change with the times</c:v>
                </c:pt>
                <c:pt idx="4">
                  <c:v>Members 'chip in'</c:v>
                </c:pt>
              </c:strCache>
            </c:strRef>
          </c:cat>
          <c:val>
            <c:numRef>
              <c:f>Sheet1!$C$2:$C$6</c:f>
              <c:numCache>
                <c:formatCode>General</c:formatCode>
                <c:ptCount val="5"/>
                <c:pt idx="0">
                  <c:v>30</c:v>
                </c:pt>
                <c:pt idx="1">
                  <c:v>15</c:v>
                </c:pt>
                <c:pt idx="2">
                  <c:v>15</c:v>
                </c:pt>
                <c:pt idx="3">
                  <c:v>9</c:v>
                </c:pt>
                <c:pt idx="4">
                  <c:v>10</c:v>
                </c:pt>
              </c:numCache>
            </c:numRef>
          </c:val>
          <c:extLst>
            <c:ext xmlns:c16="http://schemas.microsoft.com/office/drawing/2014/chart" uri="{C3380CC4-5D6E-409C-BE32-E72D297353CC}">
              <c16:uniqueId val="{00000001-A1E4-4043-94E0-5D5709CB5B09}"/>
            </c:ext>
          </c:extLst>
        </c:ser>
        <c:dLbls>
          <c:showLegendKey val="0"/>
          <c:showVal val="0"/>
          <c:showCatName val="0"/>
          <c:showSerName val="0"/>
          <c:showPercent val="0"/>
          <c:showBubbleSize val="0"/>
        </c:dLbls>
        <c:gapWidth val="150"/>
        <c:overlap val="100"/>
        <c:axId val="-1671848128"/>
        <c:axId val="-1671843504"/>
      </c:barChart>
      <c:catAx>
        <c:axId val="-16718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671843504"/>
        <c:crosses val="autoZero"/>
        <c:auto val="1"/>
        <c:lblAlgn val="ctr"/>
        <c:lblOffset val="100"/>
        <c:noMultiLvlLbl val="0"/>
      </c:catAx>
      <c:valAx>
        <c:axId val="-1671843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1848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Committee Members</c:v>
                </c:pt>
              </c:strCache>
            </c:strRef>
          </c:tx>
          <c:spPr>
            <a:solidFill>
              <a:schemeClr val="accent1"/>
            </a:solidFill>
            <a:ln>
              <a:noFill/>
            </a:ln>
            <a:effectLst/>
          </c:spPr>
          <c:invertIfNegative val="0"/>
          <c:cat>
            <c:strRef>
              <c:f>Sheet1!$A$2:$A$5</c:f>
              <c:strCache>
                <c:ptCount val="4"/>
                <c:pt idx="0">
                  <c:v>Oligarchy</c:v>
                </c:pt>
                <c:pt idx="1">
                  <c:v>Can't fill positions</c:v>
                </c:pt>
                <c:pt idx="2">
                  <c:v>Declining membership</c:v>
                </c:pt>
                <c:pt idx="3">
                  <c:v>Red tape</c:v>
                </c:pt>
              </c:strCache>
            </c:strRef>
          </c:cat>
          <c:val>
            <c:numRef>
              <c:f>Sheet1!$B$2:$B$5</c:f>
              <c:numCache>
                <c:formatCode>General</c:formatCode>
                <c:ptCount val="4"/>
                <c:pt idx="0">
                  <c:v>18</c:v>
                </c:pt>
                <c:pt idx="1">
                  <c:v>17</c:v>
                </c:pt>
                <c:pt idx="2">
                  <c:v>9</c:v>
                </c:pt>
                <c:pt idx="3">
                  <c:v>10</c:v>
                </c:pt>
              </c:numCache>
            </c:numRef>
          </c:val>
          <c:extLst>
            <c:ext xmlns:c16="http://schemas.microsoft.com/office/drawing/2014/chart" uri="{C3380CC4-5D6E-409C-BE32-E72D297353CC}">
              <c16:uniqueId val="{00000000-E4AA-9F41-BDE6-281B267AFADA}"/>
            </c:ext>
          </c:extLst>
        </c:ser>
        <c:ser>
          <c:idx val="1"/>
          <c:order val="1"/>
          <c:tx>
            <c:strRef>
              <c:f>Sheet1!$C$1</c:f>
              <c:strCache>
                <c:ptCount val="1"/>
                <c:pt idx="0">
                  <c:v>Regular Members</c:v>
                </c:pt>
              </c:strCache>
            </c:strRef>
          </c:tx>
          <c:spPr>
            <a:solidFill>
              <a:schemeClr val="accent2"/>
            </a:solidFill>
            <a:ln>
              <a:noFill/>
            </a:ln>
            <a:effectLst/>
          </c:spPr>
          <c:invertIfNegative val="0"/>
          <c:cat>
            <c:strRef>
              <c:f>Sheet1!$A$2:$A$5</c:f>
              <c:strCache>
                <c:ptCount val="4"/>
                <c:pt idx="0">
                  <c:v>Oligarchy</c:v>
                </c:pt>
                <c:pt idx="1">
                  <c:v>Can't fill positions</c:v>
                </c:pt>
                <c:pt idx="2">
                  <c:v>Declining membership</c:v>
                </c:pt>
                <c:pt idx="3">
                  <c:v>Red tape</c:v>
                </c:pt>
              </c:strCache>
            </c:strRef>
          </c:cat>
          <c:val>
            <c:numRef>
              <c:f>Sheet1!$C$2:$C$5</c:f>
              <c:numCache>
                <c:formatCode>General</c:formatCode>
                <c:ptCount val="4"/>
                <c:pt idx="0">
                  <c:v>8</c:v>
                </c:pt>
                <c:pt idx="1">
                  <c:v>1</c:v>
                </c:pt>
                <c:pt idx="2">
                  <c:v>6</c:v>
                </c:pt>
                <c:pt idx="3">
                  <c:v>0</c:v>
                </c:pt>
              </c:numCache>
            </c:numRef>
          </c:val>
          <c:extLst>
            <c:ext xmlns:c16="http://schemas.microsoft.com/office/drawing/2014/chart" uri="{C3380CC4-5D6E-409C-BE32-E72D297353CC}">
              <c16:uniqueId val="{00000001-E4AA-9F41-BDE6-281B267AFADA}"/>
            </c:ext>
          </c:extLst>
        </c:ser>
        <c:dLbls>
          <c:showLegendKey val="0"/>
          <c:showVal val="0"/>
          <c:showCatName val="0"/>
          <c:showSerName val="0"/>
          <c:showPercent val="0"/>
          <c:showBubbleSize val="0"/>
        </c:dLbls>
        <c:gapWidth val="150"/>
        <c:overlap val="100"/>
        <c:axId val="-1674444112"/>
        <c:axId val="-1674510992"/>
      </c:barChart>
      <c:catAx>
        <c:axId val="-167444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674510992"/>
        <c:crosses val="autoZero"/>
        <c:auto val="1"/>
        <c:lblAlgn val="ctr"/>
        <c:lblOffset val="100"/>
        <c:noMultiLvlLbl val="0"/>
      </c:catAx>
      <c:valAx>
        <c:axId val="-167451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4444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Committee Member</c:v>
                </c:pt>
              </c:strCache>
            </c:strRef>
          </c:tx>
          <c:spPr>
            <a:solidFill>
              <a:schemeClr val="accent1"/>
            </a:solidFill>
            <a:ln>
              <a:noFill/>
            </a:ln>
            <a:effectLst/>
          </c:spPr>
          <c:invertIfNegative val="0"/>
          <c:cat>
            <c:strRef>
              <c:f>Sheet1!$A$2:$A$8</c:f>
              <c:strCache>
                <c:ptCount val="7"/>
                <c:pt idx="0">
                  <c:v>Direct Approach</c:v>
                </c:pt>
                <c:pt idx="1">
                  <c:v>Specify job roles</c:v>
                </c:pt>
                <c:pt idx="2">
                  <c:v>Advertising</c:v>
                </c:pt>
                <c:pt idx="3">
                  <c:v>Mentoring</c:v>
                </c:pt>
                <c:pt idx="4">
                  <c:v>Increase memberships</c:v>
                </c:pt>
                <c:pt idx="5">
                  <c:v>Flexibility</c:v>
                </c:pt>
                <c:pt idx="6">
                  <c:v>Sell vision</c:v>
                </c:pt>
              </c:strCache>
            </c:strRef>
          </c:cat>
          <c:val>
            <c:numRef>
              <c:f>Sheet1!$B$2:$B$8</c:f>
              <c:numCache>
                <c:formatCode>General</c:formatCode>
                <c:ptCount val="7"/>
                <c:pt idx="0">
                  <c:v>50</c:v>
                </c:pt>
                <c:pt idx="1">
                  <c:v>11</c:v>
                </c:pt>
                <c:pt idx="2">
                  <c:v>10</c:v>
                </c:pt>
                <c:pt idx="3">
                  <c:v>2</c:v>
                </c:pt>
                <c:pt idx="4">
                  <c:v>2</c:v>
                </c:pt>
                <c:pt idx="5">
                  <c:v>4</c:v>
                </c:pt>
                <c:pt idx="6">
                  <c:v>4</c:v>
                </c:pt>
              </c:numCache>
            </c:numRef>
          </c:val>
          <c:extLst>
            <c:ext xmlns:c16="http://schemas.microsoft.com/office/drawing/2014/chart" uri="{C3380CC4-5D6E-409C-BE32-E72D297353CC}">
              <c16:uniqueId val="{00000000-E0DE-1A4D-B013-90D9FA14588E}"/>
            </c:ext>
          </c:extLst>
        </c:ser>
        <c:ser>
          <c:idx val="1"/>
          <c:order val="1"/>
          <c:tx>
            <c:strRef>
              <c:f>Sheet1!$C$1</c:f>
              <c:strCache>
                <c:ptCount val="1"/>
                <c:pt idx="0">
                  <c:v>Regular Member</c:v>
                </c:pt>
              </c:strCache>
            </c:strRef>
          </c:tx>
          <c:spPr>
            <a:solidFill>
              <a:schemeClr val="accent2"/>
            </a:solidFill>
            <a:ln>
              <a:noFill/>
            </a:ln>
            <a:effectLst/>
          </c:spPr>
          <c:invertIfNegative val="0"/>
          <c:cat>
            <c:strRef>
              <c:f>Sheet1!$A$2:$A$8</c:f>
              <c:strCache>
                <c:ptCount val="7"/>
                <c:pt idx="0">
                  <c:v>Direct Approach</c:v>
                </c:pt>
                <c:pt idx="1">
                  <c:v>Specify job roles</c:v>
                </c:pt>
                <c:pt idx="2">
                  <c:v>Advertising</c:v>
                </c:pt>
                <c:pt idx="3">
                  <c:v>Mentoring</c:v>
                </c:pt>
                <c:pt idx="4">
                  <c:v>Increase memberships</c:v>
                </c:pt>
                <c:pt idx="5">
                  <c:v>Flexibility</c:v>
                </c:pt>
                <c:pt idx="6">
                  <c:v>Sell vision</c:v>
                </c:pt>
              </c:strCache>
            </c:strRef>
          </c:cat>
          <c:val>
            <c:numRef>
              <c:f>Sheet1!$C$2:$C$8</c:f>
              <c:numCache>
                <c:formatCode>General</c:formatCode>
                <c:ptCount val="7"/>
                <c:pt idx="0">
                  <c:v>28</c:v>
                </c:pt>
                <c:pt idx="1">
                  <c:v>18</c:v>
                </c:pt>
                <c:pt idx="2">
                  <c:v>7</c:v>
                </c:pt>
                <c:pt idx="3">
                  <c:v>11</c:v>
                </c:pt>
                <c:pt idx="4">
                  <c:v>10</c:v>
                </c:pt>
                <c:pt idx="5">
                  <c:v>7</c:v>
                </c:pt>
                <c:pt idx="6">
                  <c:v>6</c:v>
                </c:pt>
              </c:numCache>
            </c:numRef>
          </c:val>
          <c:extLst>
            <c:ext xmlns:c16="http://schemas.microsoft.com/office/drawing/2014/chart" uri="{C3380CC4-5D6E-409C-BE32-E72D297353CC}">
              <c16:uniqueId val="{00000001-E0DE-1A4D-B013-90D9FA14588E}"/>
            </c:ext>
          </c:extLst>
        </c:ser>
        <c:dLbls>
          <c:showLegendKey val="0"/>
          <c:showVal val="0"/>
          <c:showCatName val="0"/>
          <c:showSerName val="0"/>
          <c:showPercent val="0"/>
          <c:showBubbleSize val="0"/>
        </c:dLbls>
        <c:gapWidth val="150"/>
        <c:overlap val="100"/>
        <c:axId val="-1677189808"/>
        <c:axId val="-1677197792"/>
      </c:barChart>
      <c:catAx>
        <c:axId val="-167718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677197792"/>
        <c:crosses val="autoZero"/>
        <c:auto val="1"/>
        <c:lblAlgn val="ctr"/>
        <c:lblOffset val="100"/>
        <c:noMultiLvlLbl val="0"/>
      </c:catAx>
      <c:valAx>
        <c:axId val="-1677197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718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'IAVE speech'!$A$5:$A$15</c:f>
              <c:strCache>
                <c:ptCount val="11"/>
                <c:pt idx="0">
                  <c:v>Concerned about the cause  n=817</c:v>
                </c:pt>
                <c:pt idx="1">
                  <c:v>Put my skills and experience to good use n=818</c:v>
                </c:pt>
                <c:pt idx="2">
                  <c:v>I get to influence outcomes n=814</c:v>
                </c:pt>
                <c:pt idx="3">
                  <c:v>It’s a key part of my social life n=815</c:v>
                </c:pt>
                <c:pt idx="4">
                  <c:v>To learn more about the cause n=814</c:v>
                </c:pt>
                <c:pt idx="5">
                  <c:v>Learn things through direct experience n=813</c:v>
                </c:pt>
                <c:pt idx="6">
                  <c:v>Gives me a sense of identity  n=815</c:v>
                </c:pt>
                <c:pt idx="7">
                  <c:v>Serving is a way to make new friends n=809</c:v>
                </c:pt>
                <c:pt idx="8">
                  <c:v>Serving makes me feel needed n=813</c:v>
                </c:pt>
                <c:pt idx="9">
                  <c:v>Allows me to explore career options/skills n=810</c:v>
                </c:pt>
                <c:pt idx="10">
                  <c:v>New contacts that might help my career n=812</c:v>
                </c:pt>
              </c:strCache>
            </c:strRef>
          </c:cat>
          <c:val>
            <c:numRef>
              <c:f>'IAVE speech'!$B$5:$B$15</c:f>
              <c:numCache>
                <c:formatCode>General</c:formatCode>
                <c:ptCount val="11"/>
                <c:pt idx="0">
                  <c:v>95</c:v>
                </c:pt>
                <c:pt idx="1">
                  <c:v>91</c:v>
                </c:pt>
                <c:pt idx="2">
                  <c:v>64</c:v>
                </c:pt>
                <c:pt idx="3">
                  <c:v>62</c:v>
                </c:pt>
                <c:pt idx="4">
                  <c:v>58</c:v>
                </c:pt>
                <c:pt idx="5">
                  <c:v>58</c:v>
                </c:pt>
                <c:pt idx="6">
                  <c:v>57</c:v>
                </c:pt>
                <c:pt idx="7">
                  <c:v>50</c:v>
                </c:pt>
                <c:pt idx="8">
                  <c:v>46</c:v>
                </c:pt>
                <c:pt idx="9">
                  <c:v>19</c:v>
                </c:pt>
                <c:pt idx="10">
                  <c:v>14</c:v>
                </c:pt>
              </c:numCache>
            </c:numRef>
          </c:val>
          <c:extLst>
            <c:ext xmlns:c16="http://schemas.microsoft.com/office/drawing/2014/chart" uri="{C3380CC4-5D6E-409C-BE32-E72D297353CC}">
              <c16:uniqueId val="{00000000-9012-BA43-AE69-C1C06DB3B2AC}"/>
            </c:ext>
          </c:extLst>
        </c:ser>
        <c:dLbls>
          <c:showLegendKey val="0"/>
          <c:showVal val="0"/>
          <c:showCatName val="0"/>
          <c:showSerName val="0"/>
          <c:showPercent val="0"/>
          <c:showBubbleSize val="0"/>
        </c:dLbls>
        <c:gapWidth val="182"/>
        <c:axId val="-1677437568"/>
        <c:axId val="-1677440640"/>
      </c:barChart>
      <c:catAx>
        <c:axId val="-1677437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677440640"/>
        <c:crosses val="autoZero"/>
        <c:auto val="1"/>
        <c:lblAlgn val="ctr"/>
        <c:lblOffset val="100"/>
        <c:noMultiLvlLbl val="0"/>
      </c:catAx>
      <c:valAx>
        <c:axId val="-1677440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i="0" baseline="0">
                    <a:solidFill>
                      <a:schemeClr val="tx1"/>
                    </a:solidFill>
                  </a:rPr>
                  <a:t>Percentage of committee member resondents</a:t>
                </a:r>
              </a:p>
            </c:rich>
          </c:tx>
          <c:layout>
            <c:manualLayout>
              <c:xMode val="edge"/>
              <c:yMode val="edge"/>
              <c:x val="0.43255220176401399"/>
              <c:y val="0.920647264678611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77437568"/>
        <c:crosses val="autoZero"/>
        <c:crossBetween val="between"/>
      </c:valAx>
      <c:spPr>
        <a:noFill/>
        <a:ln>
          <a:noFill/>
        </a:ln>
        <a:effectLst/>
      </c:spPr>
    </c:plotArea>
    <c:plotVisOnly val="1"/>
    <c:dispBlanksAs val="gap"/>
    <c:showDLblsOverMax val="0"/>
  </c:chart>
  <c:spPr>
    <a:noFill/>
    <a:ln>
      <a:noFill/>
    </a:ln>
    <a:effectLst/>
  </c:spPr>
  <c:txPr>
    <a:bodyPr/>
    <a:lstStyle/>
    <a:p>
      <a:pPr>
        <a:defRPr sz="110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Sheet2!$B$2</c:f>
              <c:strCache>
                <c:ptCount val="1"/>
                <c:pt idx="0">
                  <c:v>Committee members agreeing - Median n=797</c:v>
                </c:pt>
              </c:strCache>
            </c:strRef>
          </c:tx>
          <c:spPr>
            <a:solidFill>
              <a:schemeClr val="accent1"/>
            </a:solidFill>
            <a:ln>
              <a:noFill/>
            </a:ln>
            <a:effectLst/>
          </c:spPr>
          <c:invertIfNegative val="0"/>
          <c:cat>
            <c:strRef>
              <c:f>Sheet2!$A$3:$A$14</c:f>
              <c:strCache>
                <c:ptCount val="12"/>
                <c:pt idx="0">
                  <c:v>Worry about legal liabilities</c:v>
                </c:pt>
                <c:pt idx="1">
                  <c:v>Meeting times not convenient</c:v>
                </c:pt>
                <c:pt idx="2">
                  <c:v>Bad experiences serving on other committees</c:v>
                </c:pt>
                <c:pt idx="3">
                  <c:v>There are no benefits to be gained</c:v>
                </c:pt>
                <c:pt idx="4">
                  <c:v>Same people year after year, not open to change</c:v>
                </c:pt>
                <c:pt idx="5">
                  <c:v>Don’t like committee politics, personality conflicts</c:v>
                </c:pt>
                <c:pt idx="6">
                  <c:v>Over-committed to other organisations</c:v>
                </c:pt>
                <c:pt idx="7">
                  <c:v>Don't have the right skills for committee work</c:v>
                </c:pt>
                <c:pt idx="8">
                  <c:v>Don't like meetings</c:v>
                </c:pt>
                <c:pt idx="9">
                  <c:v>Too afraid or shy to put themselves forward</c:v>
                </c:pt>
                <c:pt idx="10">
                  <c:v>Lack of time - work/family commitments</c:v>
                </c:pt>
                <c:pt idx="11">
                  <c:v>They don’t want the weight of responsibility</c:v>
                </c:pt>
              </c:strCache>
            </c:strRef>
          </c:cat>
          <c:val>
            <c:numRef>
              <c:f>Sheet2!$B$3:$B$14</c:f>
              <c:numCache>
                <c:formatCode>0%</c:formatCode>
                <c:ptCount val="12"/>
                <c:pt idx="0">
                  <c:v>0.28000000000000003</c:v>
                </c:pt>
                <c:pt idx="1">
                  <c:v>0.25</c:v>
                </c:pt>
                <c:pt idx="2">
                  <c:v>0.26</c:v>
                </c:pt>
                <c:pt idx="3">
                  <c:v>0.38</c:v>
                </c:pt>
                <c:pt idx="4">
                  <c:v>0.23</c:v>
                </c:pt>
                <c:pt idx="5">
                  <c:v>0.45</c:v>
                </c:pt>
                <c:pt idx="6">
                  <c:v>0.61</c:v>
                </c:pt>
                <c:pt idx="7">
                  <c:v>0.55000000000000004</c:v>
                </c:pt>
                <c:pt idx="8">
                  <c:v>0.61</c:v>
                </c:pt>
                <c:pt idx="9">
                  <c:v>0.61</c:v>
                </c:pt>
                <c:pt idx="10">
                  <c:v>0.79</c:v>
                </c:pt>
                <c:pt idx="11">
                  <c:v>0.78</c:v>
                </c:pt>
              </c:numCache>
            </c:numRef>
          </c:val>
          <c:extLst>
            <c:ext xmlns:c16="http://schemas.microsoft.com/office/drawing/2014/chart" uri="{C3380CC4-5D6E-409C-BE32-E72D297353CC}">
              <c16:uniqueId val="{00000000-E2EB-3945-8F4C-03080FCFC766}"/>
            </c:ext>
          </c:extLst>
        </c:ser>
        <c:ser>
          <c:idx val="1"/>
          <c:order val="1"/>
          <c:tx>
            <c:strRef>
              <c:f>Sheet2!$C$2</c:f>
              <c:strCache>
                <c:ptCount val="1"/>
                <c:pt idx="0">
                  <c:v>Regular members agreeing - Median n-136</c:v>
                </c:pt>
              </c:strCache>
            </c:strRef>
          </c:tx>
          <c:spPr>
            <a:solidFill>
              <a:schemeClr val="accent2"/>
            </a:solidFill>
            <a:ln>
              <a:noFill/>
            </a:ln>
            <a:effectLst/>
          </c:spPr>
          <c:invertIfNegative val="0"/>
          <c:cat>
            <c:strRef>
              <c:f>Sheet2!$A$3:$A$14</c:f>
              <c:strCache>
                <c:ptCount val="12"/>
                <c:pt idx="0">
                  <c:v>Worry about legal liabilities</c:v>
                </c:pt>
                <c:pt idx="1">
                  <c:v>Meeting times not convenient</c:v>
                </c:pt>
                <c:pt idx="2">
                  <c:v>Bad experiences serving on other committees</c:v>
                </c:pt>
                <c:pt idx="3">
                  <c:v>There are no benefits to be gained</c:v>
                </c:pt>
                <c:pt idx="4">
                  <c:v>Same people year after year, not open to change</c:v>
                </c:pt>
                <c:pt idx="5">
                  <c:v>Don’t like committee politics, personality conflicts</c:v>
                </c:pt>
                <c:pt idx="6">
                  <c:v>Over-committed to other organisations</c:v>
                </c:pt>
                <c:pt idx="7">
                  <c:v>Don't have the right skills for committee work</c:v>
                </c:pt>
                <c:pt idx="8">
                  <c:v>Don't like meetings</c:v>
                </c:pt>
                <c:pt idx="9">
                  <c:v>Too afraid or shy to put themselves forward</c:v>
                </c:pt>
                <c:pt idx="10">
                  <c:v>Lack of time - work/family commitments</c:v>
                </c:pt>
                <c:pt idx="11">
                  <c:v>They don’t want the weight of responsibility</c:v>
                </c:pt>
              </c:strCache>
            </c:strRef>
          </c:cat>
          <c:val>
            <c:numRef>
              <c:f>Sheet2!$C$3:$C$14</c:f>
              <c:numCache>
                <c:formatCode>0%</c:formatCode>
                <c:ptCount val="12"/>
                <c:pt idx="0">
                  <c:v>0.18</c:v>
                </c:pt>
                <c:pt idx="1">
                  <c:v>0.22</c:v>
                </c:pt>
                <c:pt idx="2">
                  <c:v>0.28999999999999998</c:v>
                </c:pt>
                <c:pt idx="3">
                  <c:v>0.32</c:v>
                </c:pt>
                <c:pt idx="4">
                  <c:v>0.37</c:v>
                </c:pt>
                <c:pt idx="5">
                  <c:v>0.49</c:v>
                </c:pt>
                <c:pt idx="6">
                  <c:v>0.52</c:v>
                </c:pt>
                <c:pt idx="7">
                  <c:v>0.56000000000000005</c:v>
                </c:pt>
                <c:pt idx="8">
                  <c:v>0.57999999999999996</c:v>
                </c:pt>
                <c:pt idx="9">
                  <c:v>0.63</c:v>
                </c:pt>
                <c:pt idx="10">
                  <c:v>0.69</c:v>
                </c:pt>
                <c:pt idx="11">
                  <c:v>0.72</c:v>
                </c:pt>
              </c:numCache>
            </c:numRef>
          </c:val>
          <c:extLst>
            <c:ext xmlns:c16="http://schemas.microsoft.com/office/drawing/2014/chart" uri="{C3380CC4-5D6E-409C-BE32-E72D297353CC}">
              <c16:uniqueId val="{00000001-E2EB-3945-8F4C-03080FCFC766}"/>
            </c:ext>
          </c:extLst>
        </c:ser>
        <c:dLbls>
          <c:showLegendKey val="0"/>
          <c:showVal val="0"/>
          <c:showCatName val="0"/>
          <c:showSerName val="0"/>
          <c:showPercent val="0"/>
          <c:showBubbleSize val="0"/>
        </c:dLbls>
        <c:gapWidth val="150"/>
        <c:axId val="-1677646192"/>
        <c:axId val="-1677682784"/>
      </c:barChart>
      <c:catAx>
        <c:axId val="-1677646192"/>
        <c:scaling>
          <c:orientation val="minMax"/>
        </c:scaling>
        <c:delete val="0"/>
        <c:axPos val="l"/>
        <c:numFmt formatCode="General" sourceLinked="1"/>
        <c:majorTickMark val="none"/>
        <c:minorTickMark val="none"/>
        <c:tickLblPos val="nextTo"/>
        <c:spPr>
          <a:noFill/>
          <a:ln w="9525">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677682784"/>
        <c:crosses val="autoZero"/>
        <c:auto val="1"/>
        <c:lblAlgn val="ctr"/>
        <c:lblOffset val="100"/>
        <c:noMultiLvlLbl val="0"/>
      </c:catAx>
      <c:valAx>
        <c:axId val="-1677682784"/>
        <c:scaling>
          <c:orientation val="minMax"/>
        </c:scaling>
        <c:delete val="0"/>
        <c:axPos val="b"/>
        <c:majorGridlines>
          <c:spPr>
            <a:ln w="9525">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i="0" baseline="0" dirty="0">
                    <a:solidFill>
                      <a:schemeClr val="tx1"/>
                    </a:solidFill>
                    <a:effectLst/>
                  </a:rPr>
                  <a:t>Why would people not wish to serve on this </a:t>
                </a:r>
                <a:r>
                  <a:rPr lang="en-US" sz="1600" b="1" i="0" baseline="0" dirty="0" err="1">
                    <a:solidFill>
                      <a:schemeClr val="tx1"/>
                    </a:solidFill>
                    <a:effectLst/>
                  </a:rPr>
                  <a:t>organisation's</a:t>
                </a:r>
                <a:r>
                  <a:rPr lang="en-US" sz="1600" b="1" i="0" baseline="0" dirty="0">
                    <a:solidFill>
                      <a:schemeClr val="tx1"/>
                    </a:solidFill>
                    <a:effectLst/>
                  </a:rPr>
                  <a:t> management committee or board?</a:t>
                </a:r>
              </a:p>
            </c:rich>
          </c:tx>
          <c:layout>
            <c:manualLayout>
              <c:xMode val="edge"/>
              <c:yMode val="edge"/>
              <c:x val="8.9014701966601995E-2"/>
              <c:y val="0.8152712970103770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7646192"/>
        <c:crosses val="autoZero"/>
        <c:crossBetween val="between"/>
      </c:valAx>
      <c:spPr>
        <a:noFill/>
        <a:ln>
          <a:noFill/>
        </a:ln>
        <a:effectLst/>
      </c:spPr>
    </c:plotArea>
    <c:legend>
      <c:legendPos val="b"/>
      <c:layout>
        <c:manualLayout>
          <c:xMode val="edge"/>
          <c:yMode val="edge"/>
          <c:x val="7.2210398297354803E-2"/>
          <c:y val="0.86828548074317502"/>
          <c:w val="0.89999990180800904"/>
          <c:h val="8.975329581662490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AIVE!$B$3</c:f>
              <c:strCache>
                <c:ptCount val="1"/>
                <c:pt idx="0">
                  <c:v>Importance</c:v>
                </c:pt>
              </c:strCache>
            </c:strRef>
          </c:tx>
          <c:spPr>
            <a:solidFill>
              <a:schemeClr val="accent1"/>
            </a:solidFill>
            <a:ln>
              <a:noFill/>
            </a:ln>
            <a:effectLst/>
          </c:spPr>
          <c:invertIfNegative val="0"/>
          <c:cat>
            <c:strRef>
              <c:f>AIVE!$A$4:$A$16</c:f>
              <c:strCache>
                <c:ptCount val="13"/>
                <c:pt idx="0">
                  <c:v>Positive attitudes and enthusiasm  n=962</c:v>
                </c:pt>
                <c:pt idx="1">
                  <c:v>Recognition and respect of fellow members and volunteers  n=963</c:v>
                </c:pt>
                <c:pt idx="2">
                  <c:v>Good communication  n=959</c:v>
                </c:pt>
                <c:pt idx="3">
                  <c:v>Effective leadership  n=940</c:v>
                </c:pt>
                <c:pt idx="4">
                  <c:v>Flexible attitudes, changing with the times  n=958</c:v>
                </c:pt>
                <c:pt idx="5">
                  <c:v>Members able to complete agreed tasks  n=957</c:v>
                </c:pt>
                <c:pt idx="6">
                  <c:v>Strong advocacy for cause  n=957</c:v>
                </c:pt>
                <c:pt idx="7">
                  <c:v>Having clear job roles &amp; delegation of tasks  n=961</c:v>
                </c:pt>
                <c:pt idx="8">
                  <c:v>Good governance, policies and procedures  n=958</c:v>
                </c:pt>
                <c:pt idx="9">
                  <c:v>Effective conflict resolution  n=955</c:v>
                </c:pt>
                <c:pt idx="10">
                  <c:v>Regular meeting attendance  n=962</c:v>
                </c:pt>
                <c:pt idx="11">
                  <c:v>Members having the appropriate skills  n=958</c:v>
                </c:pt>
                <c:pt idx="12">
                  <c:v>High visibility for org/ brand recognition n=957</c:v>
                </c:pt>
              </c:strCache>
            </c:strRef>
          </c:cat>
          <c:val>
            <c:numRef>
              <c:f>AIVE!$B$4:$B$16</c:f>
              <c:numCache>
                <c:formatCode>###0%</c:formatCode>
                <c:ptCount val="13"/>
                <c:pt idx="0">
                  <c:v>0.83887733887733895</c:v>
                </c:pt>
                <c:pt idx="1">
                  <c:v>0.81827622014537904</c:v>
                </c:pt>
                <c:pt idx="2">
                  <c:v>0.787278415015641</c:v>
                </c:pt>
                <c:pt idx="3">
                  <c:v>0.74574468085106405</c:v>
                </c:pt>
                <c:pt idx="4">
                  <c:v>0.63256784968684798</c:v>
                </c:pt>
                <c:pt idx="5">
                  <c:v>0.62904911180773204</c:v>
                </c:pt>
                <c:pt idx="6">
                  <c:v>0.60606060606060597</c:v>
                </c:pt>
                <c:pt idx="7">
                  <c:v>0.60561914672216399</c:v>
                </c:pt>
                <c:pt idx="8">
                  <c:v>0.59081419624217102</c:v>
                </c:pt>
                <c:pt idx="9">
                  <c:v>0.58219895287958101</c:v>
                </c:pt>
                <c:pt idx="10">
                  <c:v>0.45010395010394999</c:v>
                </c:pt>
                <c:pt idx="11">
                  <c:v>0.39979123173277697</c:v>
                </c:pt>
                <c:pt idx="12">
                  <c:v>0.38453500522466</c:v>
                </c:pt>
              </c:numCache>
            </c:numRef>
          </c:val>
          <c:extLst>
            <c:ext xmlns:c16="http://schemas.microsoft.com/office/drawing/2014/chart" uri="{C3380CC4-5D6E-409C-BE32-E72D297353CC}">
              <c16:uniqueId val="{00000000-606D-EC42-826A-8FF8A4468DD6}"/>
            </c:ext>
          </c:extLst>
        </c:ser>
        <c:dLbls>
          <c:showLegendKey val="0"/>
          <c:showVal val="0"/>
          <c:showCatName val="0"/>
          <c:showSerName val="0"/>
          <c:showPercent val="0"/>
          <c:showBubbleSize val="0"/>
        </c:dLbls>
        <c:gapWidth val="182"/>
        <c:axId val="-1691809856"/>
        <c:axId val="-1692356496"/>
      </c:barChart>
      <c:catAx>
        <c:axId val="-169180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692356496"/>
        <c:crosses val="autoZero"/>
        <c:auto val="1"/>
        <c:lblAlgn val="ctr"/>
        <c:lblOffset val="100"/>
        <c:noMultiLvlLbl val="0"/>
      </c:catAx>
      <c:valAx>
        <c:axId val="-169235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1809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IAVE!$A$4:$A$14</c:f>
              <c:strCache>
                <c:ptCount val="11"/>
                <c:pt idx="0">
                  <c:v>Mentoring new members &amp; volunteers </c:v>
                </c:pt>
                <c:pt idx="1">
                  <c:v>Being clear about what’s involved </c:v>
                </c:pt>
                <c:pt idx="2">
                  <c:v>Healthy &amp; inclusive culture </c:v>
                </c:pt>
                <c:pt idx="3">
                  <c:v>Raising profile and increasing membership </c:v>
                </c:pt>
                <c:pt idx="4">
                  <c:v>Inviting people to events &amp; functions </c:v>
                </c:pt>
                <c:pt idx="5">
                  <c:v>Increasing enjoyment and fellowship </c:v>
                </c:pt>
                <c:pt idx="6">
                  <c:v>Communicate benefits of serving on committee </c:v>
                </c:pt>
                <c:pt idx="7">
                  <c:v>Delegate tasks to broader membership/volunteers </c:v>
                </c:pt>
                <c:pt idx="8">
                  <c:v>Advertise through social media </c:v>
                </c:pt>
                <c:pt idx="9">
                  <c:v>Flexibility - tasks and meeting times </c:v>
                </c:pt>
                <c:pt idx="10">
                  <c:v>Advertise opportunities via traditional media </c:v>
                </c:pt>
              </c:strCache>
            </c:strRef>
          </c:cat>
          <c:val>
            <c:numRef>
              <c:f>IAVE!$B$4:$B$14</c:f>
              <c:numCache>
                <c:formatCode>0%</c:formatCode>
                <c:ptCount val="11"/>
                <c:pt idx="0">
                  <c:v>0.38</c:v>
                </c:pt>
                <c:pt idx="1">
                  <c:v>0.33</c:v>
                </c:pt>
                <c:pt idx="2">
                  <c:v>0.28000000000000003</c:v>
                </c:pt>
                <c:pt idx="3">
                  <c:v>0.27</c:v>
                </c:pt>
                <c:pt idx="4">
                  <c:v>0.26</c:v>
                </c:pt>
                <c:pt idx="5">
                  <c:v>0.25</c:v>
                </c:pt>
                <c:pt idx="6">
                  <c:v>0.2</c:v>
                </c:pt>
                <c:pt idx="7">
                  <c:v>0.19</c:v>
                </c:pt>
                <c:pt idx="8">
                  <c:v>0.14000000000000001</c:v>
                </c:pt>
                <c:pt idx="9">
                  <c:v>0.13</c:v>
                </c:pt>
                <c:pt idx="10">
                  <c:v>0.12</c:v>
                </c:pt>
              </c:numCache>
            </c:numRef>
          </c:val>
          <c:extLst>
            <c:ext xmlns:c16="http://schemas.microsoft.com/office/drawing/2014/chart" uri="{C3380CC4-5D6E-409C-BE32-E72D297353CC}">
              <c16:uniqueId val="{00000000-6AB7-1F4F-ACA6-E2574D44CB4A}"/>
            </c:ext>
          </c:extLst>
        </c:ser>
        <c:dLbls>
          <c:showLegendKey val="0"/>
          <c:showVal val="0"/>
          <c:showCatName val="0"/>
          <c:showSerName val="0"/>
          <c:showPercent val="0"/>
          <c:showBubbleSize val="0"/>
        </c:dLbls>
        <c:gapWidth val="182"/>
        <c:axId val="-1677697232"/>
        <c:axId val="-1691401184"/>
      </c:barChart>
      <c:catAx>
        <c:axId val="-1677697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691401184"/>
        <c:crosses val="autoZero"/>
        <c:auto val="1"/>
        <c:lblAlgn val="ctr"/>
        <c:lblOffset val="100"/>
        <c:noMultiLvlLbl val="0"/>
      </c:catAx>
      <c:valAx>
        <c:axId val="-16914011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677697232"/>
        <c:crosses val="autoZero"/>
        <c:crossBetween val="between"/>
      </c:valAx>
      <c:spPr>
        <a:noFill/>
        <a:ln>
          <a:noFill/>
        </a:ln>
        <a:effectLst/>
      </c:spPr>
    </c:plotArea>
    <c:plotVisOnly val="1"/>
    <c:dispBlanksAs val="gap"/>
    <c:showDLblsOverMax val="0"/>
  </c:chart>
  <c:spPr>
    <a:noFill/>
    <a:ln>
      <a:noFill/>
    </a:ln>
    <a:effectLst/>
  </c:spPr>
  <c:txPr>
    <a:bodyPr/>
    <a:lstStyle/>
    <a:p>
      <a:pPr>
        <a:defRPr sz="13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round/>
      </a:ln>
    </cs:spPr>
  </cs:downBar>
  <cs:dropLine>
    <cs:lnRef idx="0"/>
    <cs:fillRef idx="0"/>
    <cs:effectRef idx="0"/>
    <cs:fontRef idx="minor">
      <a:schemeClr val="tx1"/>
    </cs:fontRef>
    <cs:spPr>
      <a:ln w="9525">
        <a:solidFill>
          <a:schemeClr val="tx1">
            <a:lumMod val="35000"/>
            <a:lumOff val="65000"/>
          </a:schemeClr>
        </a:solidFill>
        <a:round/>
      </a:ln>
    </cs:spPr>
  </cs:dropLine>
  <cs:errorBar>
    <cs:lnRef idx="0"/>
    <cs:fillRef idx="0"/>
    <cs:effectRef idx="0"/>
    <cs:fontRef idx="minor">
      <a:schemeClr val="tx1"/>
    </cs:fontRef>
    <cs:spPr>
      <a:ln w="9525">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a:solidFill>
          <a:schemeClr val="tx1">
            <a:lumMod val="15000"/>
            <a:lumOff val="85000"/>
          </a:schemeClr>
        </a:solidFill>
        <a:round/>
      </a:ln>
    </cs:spPr>
  </cs:gridlineMajor>
  <cs:gridlineMinor>
    <cs:lnRef idx="0"/>
    <cs:fillRef idx="0"/>
    <cs:effectRef idx="0"/>
    <cs:fontRef idx="minor">
      <a:schemeClr val="tx1"/>
    </cs:fontRef>
    <cs:spPr>
      <a:ln w="9525">
        <a:solidFill>
          <a:schemeClr val="tx1">
            <a:lumMod val="5000"/>
            <a:lumOff val="95000"/>
          </a:schemeClr>
        </a:solidFill>
        <a:round/>
      </a:ln>
    </cs:spPr>
  </cs:gridlineMinor>
  <cs:hiLoLine>
    <cs:lnRef idx="0"/>
    <cs:fillRef idx="0"/>
    <cs:effectRef idx="0"/>
    <cs:fontRef idx="minor">
      <a:schemeClr val="tx1"/>
    </cs:fontRef>
    <cs:spPr>
      <a:ln w="9525">
        <a:solidFill>
          <a:schemeClr val="tx1">
            <a:lumMod val="50000"/>
            <a:lumOff val="50000"/>
          </a:schemeClr>
        </a:solidFill>
        <a:round/>
      </a:ln>
    </cs:spPr>
  </cs:hiLoLine>
  <cs:leaderLine>
    <cs:lnRef idx="0"/>
    <cs:fillRef idx="0"/>
    <cs:effectRef idx="0"/>
    <cs:fontRef idx="minor">
      <a:schemeClr val="tx1"/>
    </cs:fontRef>
    <cs:spPr>
      <a:ln w="9525">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B17B4-C70A-4B41-BAAD-A65F8A8EF76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AU"/>
        </a:p>
      </dgm:t>
    </dgm:pt>
    <dgm:pt modelId="{CECB579C-B84A-4E08-AF23-DF9E5FCB50CB}">
      <dgm:prSet phldrT="[Text]"/>
      <dgm:spPr/>
      <dgm:t>
        <a:bodyPr/>
        <a:lstStyle/>
        <a:p>
          <a:r>
            <a:rPr lang="en-US" dirty="0"/>
            <a:t>Motivations</a:t>
          </a:r>
          <a:endParaRPr lang="en-AU" dirty="0"/>
        </a:p>
      </dgm:t>
    </dgm:pt>
    <dgm:pt modelId="{7245FDA7-E14D-4DEE-B4AE-22E36EE9836E}" type="parTrans" cxnId="{639CA8E4-3017-4D45-8C26-5C5C8FED0A04}">
      <dgm:prSet/>
      <dgm:spPr/>
      <dgm:t>
        <a:bodyPr/>
        <a:lstStyle/>
        <a:p>
          <a:endParaRPr lang="en-AU"/>
        </a:p>
      </dgm:t>
    </dgm:pt>
    <dgm:pt modelId="{4C7E1E98-E987-437D-A09D-E04F8081D0FE}" type="sibTrans" cxnId="{639CA8E4-3017-4D45-8C26-5C5C8FED0A04}">
      <dgm:prSet/>
      <dgm:spPr/>
      <dgm:t>
        <a:bodyPr/>
        <a:lstStyle/>
        <a:p>
          <a:endParaRPr lang="en-AU"/>
        </a:p>
      </dgm:t>
    </dgm:pt>
    <dgm:pt modelId="{0202C4CC-01F0-4A12-BA16-7422CA5889F6}">
      <dgm:prSet phldrT="[Text]"/>
      <dgm:spPr/>
      <dgm:t>
        <a:bodyPr/>
        <a:lstStyle/>
        <a:p>
          <a:r>
            <a:rPr lang="en-US" dirty="0"/>
            <a:t>Barriers</a:t>
          </a:r>
          <a:endParaRPr lang="en-AU" dirty="0"/>
        </a:p>
      </dgm:t>
    </dgm:pt>
    <dgm:pt modelId="{9E0AB491-72F3-4472-B609-B08D2469F0EC}" type="parTrans" cxnId="{63708F33-C558-4127-AA59-FF501AC3065F}">
      <dgm:prSet/>
      <dgm:spPr/>
      <dgm:t>
        <a:bodyPr/>
        <a:lstStyle/>
        <a:p>
          <a:endParaRPr lang="en-AU"/>
        </a:p>
      </dgm:t>
    </dgm:pt>
    <dgm:pt modelId="{D2146784-614E-46BA-9DA1-9E3DB971A31F}" type="sibTrans" cxnId="{63708F33-C558-4127-AA59-FF501AC3065F}">
      <dgm:prSet/>
      <dgm:spPr/>
      <dgm:t>
        <a:bodyPr/>
        <a:lstStyle/>
        <a:p>
          <a:endParaRPr lang="en-AU"/>
        </a:p>
      </dgm:t>
    </dgm:pt>
    <dgm:pt modelId="{A2268779-167B-4B66-A007-81C597AF5276}">
      <dgm:prSet phldrT="[Text]"/>
      <dgm:spPr/>
      <dgm:t>
        <a:bodyPr/>
        <a:lstStyle/>
        <a:p>
          <a:r>
            <a:rPr lang="en-US" dirty="0"/>
            <a:t>Success factors</a:t>
          </a:r>
          <a:endParaRPr lang="en-AU" dirty="0"/>
        </a:p>
      </dgm:t>
    </dgm:pt>
    <dgm:pt modelId="{F45EA952-3F29-4C5E-9764-C961574D46B9}" type="parTrans" cxnId="{A0378B9A-66B0-41F6-8408-7B5ADA20F63B}">
      <dgm:prSet/>
      <dgm:spPr/>
      <dgm:t>
        <a:bodyPr/>
        <a:lstStyle/>
        <a:p>
          <a:endParaRPr lang="en-AU"/>
        </a:p>
      </dgm:t>
    </dgm:pt>
    <dgm:pt modelId="{68DB9F90-5A77-4925-8ABE-122153A6AE44}" type="sibTrans" cxnId="{A0378B9A-66B0-41F6-8408-7B5ADA20F63B}">
      <dgm:prSet/>
      <dgm:spPr/>
      <dgm:t>
        <a:bodyPr/>
        <a:lstStyle/>
        <a:p>
          <a:endParaRPr lang="en-AU"/>
        </a:p>
      </dgm:t>
    </dgm:pt>
    <dgm:pt modelId="{BD5E1822-3E99-4D47-92E3-F9C03DAE7D70}">
      <dgm:prSet phldrT="[Text]"/>
      <dgm:spPr/>
      <dgm:t>
        <a:bodyPr/>
        <a:lstStyle/>
        <a:p>
          <a:r>
            <a:rPr lang="en-US" dirty="0"/>
            <a:t>Perceptions</a:t>
          </a:r>
          <a:endParaRPr lang="en-AU" dirty="0"/>
        </a:p>
      </dgm:t>
    </dgm:pt>
    <dgm:pt modelId="{5FAD30FF-CAC2-45A5-B779-EC590D072EBC}" type="parTrans" cxnId="{1AAC334F-F426-4079-8D85-A3020DCAD1DC}">
      <dgm:prSet/>
      <dgm:spPr/>
      <dgm:t>
        <a:bodyPr/>
        <a:lstStyle/>
        <a:p>
          <a:endParaRPr lang="en-AU"/>
        </a:p>
      </dgm:t>
    </dgm:pt>
    <dgm:pt modelId="{5596F51E-9C4B-4E2A-8D83-0FB88576FCF9}" type="sibTrans" cxnId="{1AAC334F-F426-4079-8D85-A3020DCAD1DC}">
      <dgm:prSet/>
      <dgm:spPr/>
      <dgm:t>
        <a:bodyPr/>
        <a:lstStyle/>
        <a:p>
          <a:endParaRPr lang="en-AU"/>
        </a:p>
      </dgm:t>
    </dgm:pt>
    <dgm:pt modelId="{A1DBE028-D985-4F1F-AC77-0E63A195024C}">
      <dgm:prSet phldrT="[Text]"/>
      <dgm:spPr/>
      <dgm:t>
        <a:bodyPr/>
        <a:lstStyle/>
        <a:p>
          <a:r>
            <a:rPr lang="en-US" dirty="0"/>
            <a:t>Recruitment strategies</a:t>
          </a:r>
          <a:endParaRPr lang="en-AU" dirty="0"/>
        </a:p>
      </dgm:t>
    </dgm:pt>
    <dgm:pt modelId="{BB083ADC-E2A8-4AB4-9010-A462930CCCE9}" type="parTrans" cxnId="{3B0D6747-25CF-40EA-A367-AE5914538579}">
      <dgm:prSet/>
      <dgm:spPr/>
      <dgm:t>
        <a:bodyPr/>
        <a:lstStyle/>
        <a:p>
          <a:endParaRPr lang="en-AU"/>
        </a:p>
      </dgm:t>
    </dgm:pt>
    <dgm:pt modelId="{6A531991-FAF2-4902-852C-25B52D3B74B8}" type="sibTrans" cxnId="{3B0D6747-25CF-40EA-A367-AE5914538579}">
      <dgm:prSet/>
      <dgm:spPr/>
      <dgm:t>
        <a:bodyPr/>
        <a:lstStyle/>
        <a:p>
          <a:endParaRPr lang="en-AU"/>
        </a:p>
      </dgm:t>
    </dgm:pt>
    <dgm:pt modelId="{F5B9C812-FBC3-4080-9036-85BAA1F75965}" type="pres">
      <dgm:prSet presAssocID="{D56B17B4-C70A-4B41-BAAD-A65F8A8EF766}" presName="Name0" presStyleCnt="0">
        <dgm:presLayoutVars>
          <dgm:dir/>
          <dgm:resizeHandles val="exact"/>
        </dgm:presLayoutVars>
      </dgm:prSet>
      <dgm:spPr/>
    </dgm:pt>
    <dgm:pt modelId="{98C0FD8D-BE0D-4A32-A8FB-056537C72E3A}" type="pres">
      <dgm:prSet presAssocID="{CECB579C-B84A-4E08-AF23-DF9E5FCB50CB}" presName="Name5" presStyleLbl="vennNode1" presStyleIdx="0" presStyleCnt="5">
        <dgm:presLayoutVars>
          <dgm:bulletEnabled val="1"/>
        </dgm:presLayoutVars>
      </dgm:prSet>
      <dgm:spPr/>
    </dgm:pt>
    <dgm:pt modelId="{FBCA12F4-A34E-46DE-8752-A69895AC4753}" type="pres">
      <dgm:prSet presAssocID="{4C7E1E98-E987-437D-A09D-E04F8081D0FE}" presName="space" presStyleCnt="0"/>
      <dgm:spPr/>
    </dgm:pt>
    <dgm:pt modelId="{9332BEC9-C0FC-4222-8E88-1712E743E69C}" type="pres">
      <dgm:prSet presAssocID="{0202C4CC-01F0-4A12-BA16-7422CA5889F6}" presName="Name5" presStyleLbl="vennNode1" presStyleIdx="1" presStyleCnt="5">
        <dgm:presLayoutVars>
          <dgm:bulletEnabled val="1"/>
        </dgm:presLayoutVars>
      </dgm:prSet>
      <dgm:spPr/>
    </dgm:pt>
    <dgm:pt modelId="{BC3C4026-3DD2-4270-B434-387083A5EF35}" type="pres">
      <dgm:prSet presAssocID="{D2146784-614E-46BA-9DA1-9E3DB971A31F}" presName="space" presStyleCnt="0"/>
      <dgm:spPr/>
    </dgm:pt>
    <dgm:pt modelId="{DF2C49FF-0349-4823-9542-3766608A259E}" type="pres">
      <dgm:prSet presAssocID="{A2268779-167B-4B66-A007-81C597AF5276}" presName="Name5" presStyleLbl="vennNode1" presStyleIdx="2" presStyleCnt="5">
        <dgm:presLayoutVars>
          <dgm:bulletEnabled val="1"/>
        </dgm:presLayoutVars>
      </dgm:prSet>
      <dgm:spPr/>
    </dgm:pt>
    <dgm:pt modelId="{666E3AA8-4A21-4DD1-A618-AEF2BE98C290}" type="pres">
      <dgm:prSet presAssocID="{68DB9F90-5A77-4925-8ABE-122153A6AE44}" presName="space" presStyleCnt="0"/>
      <dgm:spPr/>
    </dgm:pt>
    <dgm:pt modelId="{0EC78439-D783-402B-814C-C6DE491A62AE}" type="pres">
      <dgm:prSet presAssocID="{BD5E1822-3E99-4D47-92E3-F9C03DAE7D70}" presName="Name5" presStyleLbl="vennNode1" presStyleIdx="3" presStyleCnt="5">
        <dgm:presLayoutVars>
          <dgm:bulletEnabled val="1"/>
        </dgm:presLayoutVars>
      </dgm:prSet>
      <dgm:spPr/>
    </dgm:pt>
    <dgm:pt modelId="{4FC4B759-7B01-4825-816A-7A9E6CD6F68A}" type="pres">
      <dgm:prSet presAssocID="{5596F51E-9C4B-4E2A-8D83-0FB88576FCF9}" presName="space" presStyleCnt="0"/>
      <dgm:spPr/>
    </dgm:pt>
    <dgm:pt modelId="{A46831B8-17C3-46C5-B804-1969FE911FC6}" type="pres">
      <dgm:prSet presAssocID="{A1DBE028-D985-4F1F-AC77-0E63A195024C}" presName="Name5" presStyleLbl="vennNode1" presStyleIdx="4" presStyleCnt="5">
        <dgm:presLayoutVars>
          <dgm:bulletEnabled val="1"/>
        </dgm:presLayoutVars>
      </dgm:prSet>
      <dgm:spPr/>
    </dgm:pt>
  </dgm:ptLst>
  <dgm:cxnLst>
    <dgm:cxn modelId="{C2341430-85D8-8A48-87A3-B6852D34B600}" type="presOf" srcId="{BD5E1822-3E99-4D47-92E3-F9C03DAE7D70}" destId="{0EC78439-D783-402B-814C-C6DE491A62AE}" srcOrd="0" destOrd="0" presId="urn:microsoft.com/office/officeart/2005/8/layout/venn3"/>
    <dgm:cxn modelId="{63708F33-C558-4127-AA59-FF501AC3065F}" srcId="{D56B17B4-C70A-4B41-BAAD-A65F8A8EF766}" destId="{0202C4CC-01F0-4A12-BA16-7422CA5889F6}" srcOrd="1" destOrd="0" parTransId="{9E0AB491-72F3-4472-B609-B08D2469F0EC}" sibTransId="{D2146784-614E-46BA-9DA1-9E3DB971A31F}"/>
    <dgm:cxn modelId="{3B0D6747-25CF-40EA-A367-AE5914538579}" srcId="{D56B17B4-C70A-4B41-BAAD-A65F8A8EF766}" destId="{A1DBE028-D985-4F1F-AC77-0E63A195024C}" srcOrd="4" destOrd="0" parTransId="{BB083ADC-E2A8-4AB4-9010-A462930CCCE9}" sibTransId="{6A531991-FAF2-4902-852C-25B52D3B74B8}"/>
    <dgm:cxn modelId="{1AAC334F-F426-4079-8D85-A3020DCAD1DC}" srcId="{D56B17B4-C70A-4B41-BAAD-A65F8A8EF766}" destId="{BD5E1822-3E99-4D47-92E3-F9C03DAE7D70}" srcOrd="3" destOrd="0" parTransId="{5FAD30FF-CAC2-45A5-B779-EC590D072EBC}" sibTransId="{5596F51E-9C4B-4E2A-8D83-0FB88576FCF9}"/>
    <dgm:cxn modelId="{3757FD6F-F1D5-8143-BDA5-01033B759A2C}" type="presOf" srcId="{A1DBE028-D985-4F1F-AC77-0E63A195024C}" destId="{A46831B8-17C3-46C5-B804-1969FE911FC6}" srcOrd="0" destOrd="0" presId="urn:microsoft.com/office/officeart/2005/8/layout/venn3"/>
    <dgm:cxn modelId="{0DC31270-A9EA-2249-8815-C0B033DF226F}" type="presOf" srcId="{A2268779-167B-4B66-A007-81C597AF5276}" destId="{DF2C49FF-0349-4823-9542-3766608A259E}" srcOrd="0" destOrd="0" presId="urn:microsoft.com/office/officeart/2005/8/layout/venn3"/>
    <dgm:cxn modelId="{D292F47F-F248-264E-BA89-A547CFB004CE}" type="presOf" srcId="{CECB579C-B84A-4E08-AF23-DF9E5FCB50CB}" destId="{98C0FD8D-BE0D-4A32-A8FB-056537C72E3A}" srcOrd="0" destOrd="0" presId="urn:microsoft.com/office/officeart/2005/8/layout/venn3"/>
    <dgm:cxn modelId="{A0378B9A-66B0-41F6-8408-7B5ADA20F63B}" srcId="{D56B17B4-C70A-4B41-BAAD-A65F8A8EF766}" destId="{A2268779-167B-4B66-A007-81C597AF5276}" srcOrd="2" destOrd="0" parTransId="{F45EA952-3F29-4C5E-9764-C961574D46B9}" sibTransId="{68DB9F90-5A77-4925-8ABE-122153A6AE44}"/>
    <dgm:cxn modelId="{C07897D8-2AF6-0740-8F24-BD249E1FEEFF}" type="presOf" srcId="{D56B17B4-C70A-4B41-BAAD-A65F8A8EF766}" destId="{F5B9C812-FBC3-4080-9036-85BAA1F75965}" srcOrd="0" destOrd="0" presId="urn:microsoft.com/office/officeart/2005/8/layout/venn3"/>
    <dgm:cxn modelId="{639CA8E4-3017-4D45-8C26-5C5C8FED0A04}" srcId="{D56B17B4-C70A-4B41-BAAD-A65F8A8EF766}" destId="{CECB579C-B84A-4E08-AF23-DF9E5FCB50CB}" srcOrd="0" destOrd="0" parTransId="{7245FDA7-E14D-4DEE-B4AE-22E36EE9836E}" sibTransId="{4C7E1E98-E987-437D-A09D-E04F8081D0FE}"/>
    <dgm:cxn modelId="{62D23BFE-C3F3-1740-B287-A29647859829}" type="presOf" srcId="{0202C4CC-01F0-4A12-BA16-7422CA5889F6}" destId="{9332BEC9-C0FC-4222-8E88-1712E743E69C}" srcOrd="0" destOrd="0" presId="urn:microsoft.com/office/officeart/2005/8/layout/venn3"/>
    <dgm:cxn modelId="{A44F8A99-8073-F248-87C5-5BA3A7DB8A59}" type="presParOf" srcId="{F5B9C812-FBC3-4080-9036-85BAA1F75965}" destId="{98C0FD8D-BE0D-4A32-A8FB-056537C72E3A}" srcOrd="0" destOrd="0" presId="urn:microsoft.com/office/officeart/2005/8/layout/venn3"/>
    <dgm:cxn modelId="{428EA93D-7689-5A46-BF4B-00F06E29B12A}" type="presParOf" srcId="{F5B9C812-FBC3-4080-9036-85BAA1F75965}" destId="{FBCA12F4-A34E-46DE-8752-A69895AC4753}" srcOrd="1" destOrd="0" presId="urn:microsoft.com/office/officeart/2005/8/layout/venn3"/>
    <dgm:cxn modelId="{298C2297-382E-F347-84BA-2DB8E90EBEEB}" type="presParOf" srcId="{F5B9C812-FBC3-4080-9036-85BAA1F75965}" destId="{9332BEC9-C0FC-4222-8E88-1712E743E69C}" srcOrd="2" destOrd="0" presId="urn:microsoft.com/office/officeart/2005/8/layout/venn3"/>
    <dgm:cxn modelId="{B8388429-E7CA-4B44-B43F-FFFAF58DE5E5}" type="presParOf" srcId="{F5B9C812-FBC3-4080-9036-85BAA1F75965}" destId="{BC3C4026-3DD2-4270-B434-387083A5EF35}" srcOrd="3" destOrd="0" presId="urn:microsoft.com/office/officeart/2005/8/layout/venn3"/>
    <dgm:cxn modelId="{AB7491CF-9623-4E41-88DE-C8D1C72BB037}" type="presParOf" srcId="{F5B9C812-FBC3-4080-9036-85BAA1F75965}" destId="{DF2C49FF-0349-4823-9542-3766608A259E}" srcOrd="4" destOrd="0" presId="urn:microsoft.com/office/officeart/2005/8/layout/venn3"/>
    <dgm:cxn modelId="{BAE37455-DDB3-E047-92A7-95B479DD06BB}" type="presParOf" srcId="{F5B9C812-FBC3-4080-9036-85BAA1F75965}" destId="{666E3AA8-4A21-4DD1-A618-AEF2BE98C290}" srcOrd="5" destOrd="0" presId="urn:microsoft.com/office/officeart/2005/8/layout/venn3"/>
    <dgm:cxn modelId="{37993DB4-FE83-AE4C-A657-36A4FA08A412}" type="presParOf" srcId="{F5B9C812-FBC3-4080-9036-85BAA1F75965}" destId="{0EC78439-D783-402B-814C-C6DE491A62AE}" srcOrd="6" destOrd="0" presId="urn:microsoft.com/office/officeart/2005/8/layout/venn3"/>
    <dgm:cxn modelId="{455B09DA-B899-CC42-8511-6D53281EAFD7}" type="presParOf" srcId="{F5B9C812-FBC3-4080-9036-85BAA1F75965}" destId="{4FC4B759-7B01-4825-816A-7A9E6CD6F68A}" srcOrd="7" destOrd="0" presId="urn:microsoft.com/office/officeart/2005/8/layout/venn3"/>
    <dgm:cxn modelId="{3355AE7C-DC6C-E84E-BF26-64B9BF961832}" type="presParOf" srcId="{F5B9C812-FBC3-4080-9036-85BAA1F75965}" destId="{A46831B8-17C3-46C5-B804-1969FE911FC6}"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0FD8D-BE0D-4A32-A8FB-056537C72E3A}">
      <dsp:nvSpPr>
        <dsp:cNvPr id="0" name=""/>
        <dsp:cNvSpPr/>
      </dsp:nvSpPr>
      <dsp:spPr>
        <a:xfrm>
          <a:off x="1128" y="815723"/>
          <a:ext cx="2200841" cy="220084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120" tIns="25400" rIns="1211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Motivations</a:t>
          </a:r>
          <a:endParaRPr lang="en-AU" sz="2000" kern="1200" dirty="0"/>
        </a:p>
      </dsp:txBody>
      <dsp:txXfrm>
        <a:off x="323434" y="1138029"/>
        <a:ext cx="1556229" cy="1556229"/>
      </dsp:txXfrm>
    </dsp:sp>
    <dsp:sp modelId="{9332BEC9-C0FC-4222-8E88-1712E743E69C}">
      <dsp:nvSpPr>
        <dsp:cNvPr id="0" name=""/>
        <dsp:cNvSpPr/>
      </dsp:nvSpPr>
      <dsp:spPr>
        <a:xfrm>
          <a:off x="1761802" y="815723"/>
          <a:ext cx="2200841" cy="220084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120" tIns="25400" rIns="1211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Barriers</a:t>
          </a:r>
          <a:endParaRPr lang="en-AU" sz="2000" kern="1200" dirty="0"/>
        </a:p>
      </dsp:txBody>
      <dsp:txXfrm>
        <a:off x="2084108" y="1138029"/>
        <a:ext cx="1556229" cy="1556229"/>
      </dsp:txXfrm>
    </dsp:sp>
    <dsp:sp modelId="{DF2C49FF-0349-4823-9542-3766608A259E}">
      <dsp:nvSpPr>
        <dsp:cNvPr id="0" name=""/>
        <dsp:cNvSpPr/>
      </dsp:nvSpPr>
      <dsp:spPr>
        <a:xfrm>
          <a:off x="3522475" y="815723"/>
          <a:ext cx="2200841" cy="220084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120" tIns="25400" rIns="1211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Success factors</a:t>
          </a:r>
          <a:endParaRPr lang="en-AU" sz="2000" kern="1200" dirty="0"/>
        </a:p>
      </dsp:txBody>
      <dsp:txXfrm>
        <a:off x="3844781" y="1138029"/>
        <a:ext cx="1556229" cy="1556229"/>
      </dsp:txXfrm>
    </dsp:sp>
    <dsp:sp modelId="{0EC78439-D783-402B-814C-C6DE491A62AE}">
      <dsp:nvSpPr>
        <dsp:cNvPr id="0" name=""/>
        <dsp:cNvSpPr/>
      </dsp:nvSpPr>
      <dsp:spPr>
        <a:xfrm>
          <a:off x="5283149" y="815723"/>
          <a:ext cx="2200841" cy="220084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120" tIns="25400" rIns="1211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Perceptions</a:t>
          </a:r>
          <a:endParaRPr lang="en-AU" sz="2000" kern="1200" dirty="0"/>
        </a:p>
      </dsp:txBody>
      <dsp:txXfrm>
        <a:off x="5605455" y="1138029"/>
        <a:ext cx="1556229" cy="1556229"/>
      </dsp:txXfrm>
    </dsp:sp>
    <dsp:sp modelId="{A46831B8-17C3-46C5-B804-1969FE911FC6}">
      <dsp:nvSpPr>
        <dsp:cNvPr id="0" name=""/>
        <dsp:cNvSpPr/>
      </dsp:nvSpPr>
      <dsp:spPr>
        <a:xfrm>
          <a:off x="7043822" y="815723"/>
          <a:ext cx="2200841" cy="220084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120" tIns="25400" rIns="1211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Recruitment strategies</a:t>
          </a:r>
          <a:endParaRPr lang="en-AU" sz="2000" kern="1200" dirty="0"/>
        </a:p>
      </dsp:txBody>
      <dsp:txXfrm>
        <a:off x="7366128" y="1138029"/>
        <a:ext cx="1556229" cy="155622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642D55E2-69B1-874D-B249-6ADC795AB9D0}" type="datetimeFigureOut">
              <a:rPr lang="en-US" smtClean="0"/>
              <a:t>4/7/19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BEB64D-FC30-D34B-8129-0E9B64A69081}" type="slidenum">
              <a:rPr lang="en-US" smtClean="0"/>
              <a:t>‹#›</a:t>
            </a:fld>
            <a:endParaRPr lang="en-US"/>
          </a:p>
        </p:txBody>
      </p:sp>
    </p:spTree>
    <p:extLst>
      <p:ext uri="{BB962C8B-B14F-4D97-AF65-F5344CB8AC3E}">
        <p14:creationId xmlns:p14="http://schemas.microsoft.com/office/powerpoint/2010/main" val="36348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D88DD7B-4F79-5D46-B363-681C8389158B}" type="datetimeFigureOut">
              <a:rPr lang="en-US" smtClean="0"/>
              <a:t>4/7/19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A85D2-6B40-DA41-A991-53C75E5F6D91}" type="slidenum">
              <a:rPr lang="en-US" smtClean="0"/>
              <a:t>‹#›</a:t>
            </a:fld>
            <a:endParaRPr lang="en-US"/>
          </a:p>
        </p:txBody>
      </p:sp>
    </p:spTree>
    <p:extLst>
      <p:ext uri="{BB962C8B-B14F-4D97-AF65-F5344CB8AC3E}">
        <p14:creationId xmlns:p14="http://schemas.microsoft.com/office/powerpoint/2010/main" val="134317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1</a:t>
            </a:fld>
            <a:endParaRPr lang="en-US"/>
          </a:p>
        </p:txBody>
      </p:sp>
    </p:spTree>
    <p:extLst>
      <p:ext uri="{BB962C8B-B14F-4D97-AF65-F5344CB8AC3E}">
        <p14:creationId xmlns:p14="http://schemas.microsoft.com/office/powerpoint/2010/main" val="88166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Participants reported many barriers to joining committees, and the main ones were,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Group politics and bad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such as bullying,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having enough free time due to work or family commitments,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Having to deal with red tape, which includes tedious grant applications, insurance requirements, and criminal history checks.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experienced feelings of alienation, or not feeling ‘good enough’ to be on a committee,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Others saw no reason to be on a committee, and researchers call these people </a:t>
            </a:r>
            <a:r>
              <a:rPr lang="en-US" sz="1200" i="1" kern="1200" dirty="0">
                <a:solidFill>
                  <a:schemeClr val="tx1"/>
                </a:solidFill>
                <a:effectLst/>
                <a:latin typeface="+mn-lt"/>
                <a:ea typeface="+mn-ea"/>
                <a:cs typeface="+mn-cs"/>
              </a:rPr>
              <a:t>Pay ‘n’ Players</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Free Riders</a:t>
            </a:r>
            <a:r>
              <a:rPr lang="en-US" sz="1200" kern="1200" dirty="0">
                <a:solidFill>
                  <a:schemeClr val="tx1"/>
                </a:solidFill>
                <a:effectLst/>
                <a:latin typeface="+mn-lt"/>
                <a:ea typeface="+mn-ea"/>
                <a:cs typeface="+mn-cs"/>
              </a:rPr>
              <a:t>, who join associations for benefits such as the rights to use a tennis court, 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knit, or playing in a community band.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Burnout was reported by some previous leaders, who spent time on committees with little reward, or were just tired of serving as leaders.</a:t>
            </a:r>
          </a:p>
        </p:txBody>
      </p:sp>
      <p:sp>
        <p:nvSpPr>
          <p:cNvPr id="4" name="Slide Number Placeholder 3"/>
          <p:cNvSpPr>
            <a:spLocks noGrp="1"/>
          </p:cNvSpPr>
          <p:nvPr>
            <p:ph type="sldNum" sz="quarter" idx="10"/>
          </p:nvPr>
        </p:nvSpPr>
        <p:spPr/>
        <p:txBody>
          <a:bodyPr/>
          <a:lstStyle/>
          <a:p>
            <a:fld id="{012A85D2-6B40-DA41-A991-53C75E5F6D91}" type="slidenum">
              <a:rPr lang="en-US" smtClean="0"/>
              <a:t>10</a:t>
            </a:fld>
            <a:endParaRPr lang="en-US"/>
          </a:p>
        </p:txBody>
      </p:sp>
    </p:spTree>
    <p:extLst>
      <p:ext uri="{BB962C8B-B14F-4D97-AF65-F5344CB8AC3E}">
        <p14:creationId xmlns:p14="http://schemas.microsoft.com/office/powerpoint/2010/main" val="19564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On the flip side, focus group participants were asked what made committees work well.</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Good communication, letting people know what is going on, was the leading success factor for well-functioning committees, with more regular members suggesting this than leaders.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Quality leadership was mentioned by many, which is about selling the vision of an association, achieving outcomes and treating people well.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Recognition of others was mentioned by more regular members than leaders, and this was about communicating a job well done or giving a simple thank-you.</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Changing with the times was an interesting attribute that was mentioned, and this included welcoming new technology or changing the operations of an association, such as meeting times or </a:t>
            </a:r>
            <a:r>
              <a:rPr lang="en-US" sz="1200" kern="1200" dirty="0" err="1">
                <a:solidFill>
                  <a:schemeClr val="tx1"/>
                </a:solidFill>
                <a:effectLst/>
                <a:latin typeface="+mn-lt"/>
                <a:ea typeface="+mn-ea"/>
                <a:cs typeface="+mn-cs"/>
              </a:rPr>
              <a:t>out-dated</a:t>
            </a:r>
            <a:r>
              <a:rPr lang="en-US" sz="1200" kern="1200" dirty="0">
                <a:solidFill>
                  <a:schemeClr val="tx1"/>
                </a:solidFill>
                <a:effectLst/>
                <a:latin typeface="+mn-lt"/>
                <a:ea typeface="+mn-ea"/>
                <a:cs typeface="+mn-cs"/>
              </a:rPr>
              <a:t> procedures.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Sharing the load. Like the old saying, </a:t>
            </a:r>
            <a:r>
              <a:rPr lang="en-US" sz="1200" i="1" kern="1200" dirty="0">
                <a:solidFill>
                  <a:schemeClr val="tx1"/>
                </a:solidFill>
                <a:effectLst/>
                <a:latin typeface="+mn-lt"/>
                <a:ea typeface="+mn-ea"/>
                <a:cs typeface="+mn-cs"/>
              </a:rPr>
              <a:t>many hands make light work</a:t>
            </a:r>
            <a:r>
              <a:rPr lang="en-US" sz="1200" kern="1200" dirty="0">
                <a:solidFill>
                  <a:schemeClr val="tx1"/>
                </a:solidFill>
                <a:effectLst/>
                <a:latin typeface="+mn-lt"/>
                <a:ea typeface="+mn-ea"/>
                <a:cs typeface="+mn-cs"/>
              </a:rPr>
              <a:t>, more regular members than leaders suggested that that a good committee makes sure that workloads are evenly shared amongst members.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11</a:t>
            </a:fld>
            <a:endParaRPr lang="en-US"/>
          </a:p>
        </p:txBody>
      </p:sp>
    </p:spTree>
    <p:extLst>
      <p:ext uri="{BB962C8B-B14F-4D97-AF65-F5344CB8AC3E}">
        <p14:creationId xmlns:p14="http://schemas.microsoft.com/office/powerpoint/2010/main" val="187894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AU" sz="1200" b="1" kern="1200" dirty="0">
                <a:solidFill>
                  <a:schemeClr val="tx1"/>
                </a:solidFill>
                <a:effectLst/>
                <a:latin typeface="+mn-lt"/>
                <a:ea typeface="+mn-ea"/>
                <a:cs typeface="+mn-cs"/>
              </a:rPr>
              <a:t>Focus group participants also offered </a:t>
            </a:r>
            <a:r>
              <a:rPr lang="en-US" sz="1200" b="1" kern="1200" dirty="0">
                <a:solidFill>
                  <a:schemeClr val="tx1"/>
                </a:solidFill>
                <a:effectLst/>
                <a:latin typeface="+mn-lt"/>
                <a:ea typeface="+mn-ea"/>
                <a:cs typeface="+mn-cs"/>
              </a:rPr>
              <a:t>reasons why committees </a:t>
            </a:r>
            <a:r>
              <a:rPr lang="en-US" sz="1200" b="1" i="1" kern="1200" dirty="0">
                <a:solidFill>
                  <a:schemeClr val="tx1"/>
                </a:solidFill>
                <a:effectLst/>
                <a:latin typeface="+mn-lt"/>
                <a:ea typeface="+mn-ea"/>
                <a:cs typeface="+mn-cs"/>
              </a:rPr>
              <a:t>didn’t</a:t>
            </a:r>
            <a:r>
              <a:rPr lang="en-US" sz="1200" b="1" kern="1200" dirty="0">
                <a:solidFill>
                  <a:schemeClr val="tx1"/>
                </a:solidFill>
                <a:effectLst/>
                <a:latin typeface="+mn-lt"/>
                <a:ea typeface="+mn-ea"/>
                <a:cs typeface="+mn-cs"/>
              </a:rPr>
              <a:t> work so well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Committee members had more to say about this issue than regular members, due to their day-to-day experience being leaders.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spoke of oligarchy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where the same people appear to serve on committees year after year, and suffer from what is called ‘group think’. These committees can </a:t>
            </a:r>
            <a:r>
              <a:rPr lang="en-US" sz="1200" i="1" kern="1200" dirty="0">
                <a:solidFill>
                  <a:schemeClr val="tx1"/>
                </a:solidFill>
                <a:effectLst/>
                <a:latin typeface="+mn-lt"/>
                <a:ea typeface="+mn-ea"/>
                <a:cs typeface="+mn-cs"/>
              </a:rPr>
              <a:t>appear</a:t>
            </a:r>
            <a:r>
              <a:rPr lang="en-US" sz="1200" kern="1200" dirty="0">
                <a:solidFill>
                  <a:schemeClr val="tx1"/>
                </a:solidFill>
                <a:effectLst/>
                <a:latin typeface="+mn-lt"/>
                <a:ea typeface="+mn-ea"/>
                <a:cs typeface="+mn-cs"/>
              </a:rPr>
              <a:t> unwilling to change or reluctant to give up their positions. </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However</a:t>
            </a:r>
            <a:r>
              <a:rPr lang="en-US" sz="1200" kern="1200" dirty="0">
                <a:solidFill>
                  <a:schemeClr val="tx1"/>
                </a:solidFill>
                <a:effectLst/>
                <a:latin typeface="+mn-lt"/>
                <a:ea typeface="+mn-ea"/>
                <a:cs typeface="+mn-cs"/>
              </a:rPr>
              <a:t>, appearances can be deceiving.  Some committee members complained that they only stay on committees because they can’t get any new blood, so oligarchies can be a vicious cycle.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Several people spoke about a general decline in association membership, which reduced the pool of potential leaders.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gradual encroachment of red tape was mentioned, especially by leaders who had to deal with it.  An increasing litigious society in Australia has led to mandatory policy checks, food handing regulations, risk management plans, and first aid training.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surprisingly, many talked about how they couldn’t fill committee positions, which is what this study is all about.</a:t>
            </a:r>
          </a:p>
        </p:txBody>
      </p:sp>
      <p:sp>
        <p:nvSpPr>
          <p:cNvPr id="4" name="Slide Number Placeholder 3"/>
          <p:cNvSpPr>
            <a:spLocks noGrp="1"/>
          </p:cNvSpPr>
          <p:nvPr>
            <p:ph type="sldNum" sz="quarter" idx="10"/>
          </p:nvPr>
        </p:nvSpPr>
        <p:spPr/>
        <p:txBody>
          <a:bodyPr/>
          <a:lstStyle/>
          <a:p>
            <a:fld id="{012A85D2-6B40-DA41-A991-53C75E5F6D91}" type="slidenum">
              <a:rPr lang="en-US" smtClean="0"/>
              <a:t>12</a:t>
            </a:fld>
            <a:endParaRPr lang="en-US"/>
          </a:p>
        </p:txBody>
      </p:sp>
    </p:spTree>
    <p:extLst>
      <p:ext uri="{BB962C8B-B14F-4D97-AF65-F5344CB8AC3E}">
        <p14:creationId xmlns:p14="http://schemas.microsoft.com/office/powerpoint/2010/main" val="183073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Participants were asked what strategies would encourage more people to nominate for leadership positions.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old ‘Tap on the shoulder’ was the most popular response, as most were recruited in that way, and that people were complemented when asked.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regular members suggested that if people knew </a:t>
            </a:r>
            <a:r>
              <a:rPr lang="en-US" sz="1200" i="1" kern="1200" dirty="0">
                <a:solidFill>
                  <a:schemeClr val="tx1"/>
                </a:solidFill>
                <a:effectLst/>
                <a:latin typeface="+mn-lt"/>
                <a:ea typeface="+mn-ea"/>
                <a:cs typeface="+mn-cs"/>
              </a:rPr>
              <a:t>exactly</a:t>
            </a:r>
            <a:r>
              <a:rPr lang="en-US" sz="1200" kern="1200" dirty="0">
                <a:solidFill>
                  <a:schemeClr val="tx1"/>
                </a:solidFill>
                <a:effectLst/>
                <a:latin typeface="+mn-lt"/>
                <a:ea typeface="+mn-ea"/>
                <a:cs typeface="+mn-cs"/>
              </a:rPr>
              <a:t> what was involved, more would nominate for leadership positions so that they could judge if they could contribute, enjoy the work, and fit it in their schedules.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Advertising was mentioned, especially in social media.</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Mentoring was suggested, more by regular members, as a way of encouraging people who may not have confidence or want to learn the ropes gradually.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Being able to offer flexibility &amp; episodic opportunities was suggested, to get around the ‘lack of time’ barrier,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thought that better promotion of the vision or cause of association would be beneficial.</a:t>
            </a:r>
          </a:p>
        </p:txBody>
      </p:sp>
      <p:sp>
        <p:nvSpPr>
          <p:cNvPr id="4" name="Slide Number Placeholder 3"/>
          <p:cNvSpPr>
            <a:spLocks noGrp="1"/>
          </p:cNvSpPr>
          <p:nvPr>
            <p:ph type="sldNum" sz="quarter" idx="10"/>
          </p:nvPr>
        </p:nvSpPr>
        <p:spPr/>
        <p:txBody>
          <a:bodyPr/>
          <a:lstStyle/>
          <a:p>
            <a:fld id="{012A85D2-6B40-DA41-A991-53C75E5F6D91}" type="slidenum">
              <a:rPr lang="en-US" smtClean="0"/>
              <a:t>13</a:t>
            </a:fld>
            <a:endParaRPr lang="en-US"/>
          </a:p>
        </p:txBody>
      </p:sp>
    </p:spTree>
    <p:extLst>
      <p:ext uri="{BB962C8B-B14F-4D97-AF65-F5344CB8AC3E}">
        <p14:creationId xmlns:p14="http://schemas.microsoft.com/office/powerpoint/2010/main" val="1123906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re-cap on the focus group findings,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Whilst lack of time was an important barrier, committee politics and bad </a:t>
            </a:r>
            <a:r>
              <a:rPr lang="en-US" sz="1200" kern="1200" dirty="0" err="1">
                <a:solidFill>
                  <a:schemeClr val="tx1"/>
                </a:solidFill>
                <a:effectLst/>
                <a:latin typeface="+mn-lt"/>
                <a:ea typeface="+mn-ea"/>
                <a:cs typeface="+mn-cs"/>
              </a:rPr>
              <a:t>behavours</a:t>
            </a:r>
            <a:r>
              <a:rPr lang="en-US" sz="1200" kern="1200" dirty="0">
                <a:solidFill>
                  <a:schemeClr val="tx1"/>
                </a:solidFill>
                <a:effectLst/>
                <a:latin typeface="+mn-lt"/>
                <a:ea typeface="+mn-ea"/>
                <a:cs typeface="+mn-cs"/>
              </a:rPr>
              <a:t> were the leading topics of conversation.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Following the old ‘tap on the shoulder’, changing the culture and the ways things were done were also important in order to attract leaders.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Problems of oligarchy were a consistent theme in the focus groups, with older committee members complaining about not being able to let go </a:t>
            </a:r>
            <a:r>
              <a:rPr lang="en-US" sz="1200" i="1" kern="1200" dirty="0">
                <a:solidFill>
                  <a:schemeClr val="tx1"/>
                </a:solidFill>
                <a:effectLst/>
                <a:latin typeface="+mn-lt"/>
                <a:ea typeface="+mn-ea"/>
                <a:cs typeface="+mn-cs"/>
              </a:rPr>
              <a:t>because</a:t>
            </a:r>
            <a:r>
              <a:rPr lang="en-US" sz="1200" kern="1200" dirty="0">
                <a:solidFill>
                  <a:schemeClr val="tx1"/>
                </a:solidFill>
                <a:effectLst/>
                <a:latin typeface="+mn-lt"/>
                <a:ea typeface="+mn-ea"/>
                <a:cs typeface="+mn-cs"/>
              </a:rPr>
              <a:t> of the lack of new blood coming in.</a:t>
            </a:r>
          </a:p>
        </p:txBody>
      </p:sp>
      <p:sp>
        <p:nvSpPr>
          <p:cNvPr id="4" name="Slide Number Placeholder 3"/>
          <p:cNvSpPr>
            <a:spLocks noGrp="1"/>
          </p:cNvSpPr>
          <p:nvPr>
            <p:ph type="sldNum" sz="quarter" idx="10"/>
          </p:nvPr>
        </p:nvSpPr>
        <p:spPr/>
        <p:txBody>
          <a:bodyPr/>
          <a:lstStyle/>
          <a:p>
            <a:fld id="{012A85D2-6B40-DA41-A991-53C75E5F6D91}" type="slidenum">
              <a:rPr lang="en-US" smtClean="0"/>
              <a:t>14</a:t>
            </a:fld>
            <a:endParaRPr lang="en-US"/>
          </a:p>
        </p:txBody>
      </p:sp>
    </p:spTree>
    <p:extLst>
      <p:ext uri="{BB962C8B-B14F-4D97-AF65-F5344CB8AC3E}">
        <p14:creationId xmlns:p14="http://schemas.microsoft.com/office/powerpoint/2010/main" val="185716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Now to the survey findings.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Email invitations were sent to a list of 5000 associations in South Australia, through a public state-wide community information directory.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little over 1500 people responded to the survey, which is a healthy 30 percent response rate.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already touched on the demographics of the respondents, and there was also a great diversity of sectors included, with sport, the arts, community development and recreation all well represented.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respondents were frequent volunteers, serving or participating in their association at least once a week.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most respondents volunteered with associations that were quite small, with less than 100 members.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15</a:t>
            </a:fld>
            <a:endParaRPr lang="en-US"/>
          </a:p>
        </p:txBody>
      </p:sp>
    </p:spTree>
    <p:extLst>
      <p:ext uri="{BB962C8B-B14F-4D97-AF65-F5344CB8AC3E}">
        <p14:creationId xmlns:p14="http://schemas.microsoft.com/office/powerpoint/2010/main" val="181095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current state of grassroots associations in South Australia is quite disturbing.</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66% of the respondents from grassroots association are having difficulty recruiting volunteers, compared to 54% of respondents from associations with paid staff.</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61% are having difficulty finding new members, compared to 45% from larger non-profit associations.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67% of grassroots associations are have difficulty recruiting leaders, vs 49% of associations with paid staff, and,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78% of respondents from grassroots associations report little turnover in leadership, compared to 66% of larger non-profits.</a:t>
            </a:r>
          </a:p>
        </p:txBody>
      </p:sp>
      <p:sp>
        <p:nvSpPr>
          <p:cNvPr id="4" name="Slide Number Placeholder 3"/>
          <p:cNvSpPr>
            <a:spLocks noGrp="1"/>
          </p:cNvSpPr>
          <p:nvPr>
            <p:ph type="sldNum" sz="quarter" idx="10"/>
          </p:nvPr>
        </p:nvSpPr>
        <p:spPr/>
        <p:txBody>
          <a:bodyPr/>
          <a:lstStyle/>
          <a:p>
            <a:fld id="{012A85D2-6B40-DA41-A991-53C75E5F6D91}" type="slidenum">
              <a:rPr lang="en-US" smtClean="0"/>
              <a:t>16</a:t>
            </a:fld>
            <a:endParaRPr lang="en-US"/>
          </a:p>
        </p:txBody>
      </p:sp>
    </p:spTree>
    <p:extLst>
      <p:ext uri="{BB962C8B-B14F-4D97-AF65-F5344CB8AC3E}">
        <p14:creationId xmlns:p14="http://schemas.microsoft.com/office/powerpoint/2010/main" val="205408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 why do people join committees in the first place?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reasons are, firstly, that they are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concerned about the associations’ purpose or cause, and secondly, they have a strong desire to put their skills to good use.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Other significant reasons why they volunteer as leaders, are that they</a:t>
            </a:r>
          </a:p>
          <a:p>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get to influence outcomes, </a:t>
            </a:r>
          </a:p>
          <a:p>
            <a:pPr marL="171450" lvl="0" indent="-171450">
              <a:buFont typeface="Arial" charset="0"/>
              <a:buChar char="•"/>
            </a:pP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it’s becomes a key part of their social life,</a:t>
            </a:r>
          </a:p>
          <a:p>
            <a:pPr marL="171450" lvl="0" indent="-171450">
              <a:buFont typeface="Arial" charset="0"/>
              <a:buChar char="•"/>
            </a:pP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they want to learn more about the cause or activity, through direct experience,</a:t>
            </a:r>
          </a:p>
          <a:p>
            <a:pPr marL="171450" lvl="0" indent="-171450">
              <a:buFont typeface="Arial" charset="0"/>
              <a:buChar char="•"/>
            </a:pP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 gives them a sense of identity,</a:t>
            </a:r>
          </a:p>
          <a:p>
            <a:pPr marL="171450" lvl="0" indent="-171450">
              <a:buFont typeface="Arial" charset="0"/>
              <a:buChar char="•"/>
            </a:pP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it’s a way to make new friends, and it</a:t>
            </a:r>
          </a:p>
          <a:p>
            <a:pPr marL="171450" lvl="0" indent="-171450">
              <a:buFont typeface="Arial" charset="0"/>
              <a:buChar char="•"/>
            </a:pP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makes them feel needed.</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primarily the younger respondents, said that being on a committee allowed them to explore career opportunities and gain management experience. </a:t>
            </a:r>
          </a:p>
        </p:txBody>
      </p:sp>
      <p:sp>
        <p:nvSpPr>
          <p:cNvPr id="4" name="Slide Number Placeholder 3"/>
          <p:cNvSpPr>
            <a:spLocks noGrp="1"/>
          </p:cNvSpPr>
          <p:nvPr>
            <p:ph type="sldNum" sz="quarter" idx="10"/>
          </p:nvPr>
        </p:nvSpPr>
        <p:spPr/>
        <p:txBody>
          <a:bodyPr/>
          <a:lstStyle/>
          <a:p>
            <a:fld id="{012A85D2-6B40-DA41-A991-53C75E5F6D91}" type="slidenum">
              <a:rPr lang="en-US" smtClean="0"/>
              <a:t>17</a:t>
            </a:fld>
            <a:endParaRPr lang="en-US"/>
          </a:p>
        </p:txBody>
      </p:sp>
    </p:spTree>
    <p:extLst>
      <p:ext uri="{BB962C8B-B14F-4D97-AF65-F5344CB8AC3E}">
        <p14:creationId xmlns:p14="http://schemas.microsoft.com/office/powerpoint/2010/main" val="60268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 you would suspect, survey respondents mentioned many barriers to joining committees, that were similar to those from focus group participants.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wanting the weight of responsibility on their shoulders was the top mentioned barrier, and this is where that issue of red tape sits.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Lack of time, due to work or family commitments, was also frequently mentioned.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Both leaders and regular members equally observed that many people were too afraid or shy to put themselves forward to lead, didn’t feel they had the right skills for committee work, or that some people simply don’t like going to meetings.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more regular members that leaders felt that oligarchies were a problem, and that the same people are on committees year after year, and were not open to change, or didn’t like committee politics or personality conflicts.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Interestingly, more leaders than regular members were worried about legal liabilities, and perhaps felt that there were no benefits to be gained by being on a committee. </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Let me share with you some interesting comments shared by survey respondents.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This one is about the time barrier:</a:t>
            </a:r>
            <a:r>
              <a:rPr lang="en-US" sz="1200" i="1" kern="1200" dirty="0">
                <a:solidFill>
                  <a:schemeClr val="tx1"/>
                </a:solidFill>
                <a:effectLst/>
                <a:latin typeface="+mn-lt"/>
                <a:ea typeface="+mn-ea"/>
                <a:cs typeface="+mn-cs"/>
              </a:rPr>
              <a:t> “Small rural communities are in volunteer overload - it's a constant struggle of juggling business, kids, school buses and volunteer rosters.”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And about red tape, </a:t>
            </a:r>
            <a:r>
              <a:rPr lang="en-US" sz="1200" i="1" kern="1200" dirty="0">
                <a:solidFill>
                  <a:schemeClr val="tx1"/>
                </a:solidFill>
                <a:effectLst/>
                <a:latin typeface="+mn-lt"/>
                <a:ea typeface="+mn-ea"/>
                <a:cs typeface="+mn-cs"/>
              </a:rPr>
              <a:t>“I have been on the committee for 13 years and it is now an all year-round job to comply with Government regulations. The government seems to have forgotten that we are all unpaid volunteers and that we first need to hold down a career, family and then volunteer.”</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There were some interesting comments about committee politics, with one person saying,</a:t>
            </a:r>
            <a:r>
              <a:rPr lang="en-US" sz="1200" i="1" kern="1200" dirty="0">
                <a:solidFill>
                  <a:schemeClr val="tx1"/>
                </a:solidFill>
                <a:effectLst/>
                <a:latin typeface="+mn-lt"/>
                <a:ea typeface="+mn-ea"/>
                <a:cs typeface="+mn-cs"/>
              </a:rPr>
              <a:t> “There are some nasty individuals who make it unpleasant for others”, and another pointing out that, “some are there for their own ego trip rather than for the good of the club and committee”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Apathy came up a lot, with comments such as, </a:t>
            </a:r>
            <a:r>
              <a:rPr lang="en-US" sz="1200" i="1" kern="1200" dirty="0">
                <a:solidFill>
                  <a:schemeClr val="tx1"/>
                </a:solidFill>
                <a:effectLst/>
                <a:latin typeface="+mn-lt"/>
                <a:ea typeface="+mn-ea"/>
                <a:cs typeface="+mn-cs"/>
              </a:rPr>
              <a:t>“People just want to stay at home and surf the net or watch TV. Rampant apathy, lazy no motivation”, …  ”People are too preoccupied and </a:t>
            </a:r>
            <a:r>
              <a:rPr lang="en-US" sz="1200" i="1" kern="1200" dirty="0" err="1">
                <a:solidFill>
                  <a:schemeClr val="tx1"/>
                </a:solidFill>
                <a:effectLst/>
                <a:latin typeface="+mn-lt"/>
                <a:ea typeface="+mn-ea"/>
                <a:cs typeface="+mn-cs"/>
              </a:rPr>
              <a:t>self-centred</a:t>
            </a:r>
            <a:r>
              <a:rPr lang="en-US" sz="1200" i="1" kern="1200" dirty="0">
                <a:solidFill>
                  <a:schemeClr val="tx1"/>
                </a:solidFill>
                <a:effectLst/>
                <a:latin typeface="+mn-lt"/>
                <a:ea typeface="+mn-ea"/>
                <a:cs typeface="+mn-cs"/>
              </a:rPr>
              <a:t> with their own world to give back to community.”, and ,“There’s not the same sense of community commitment as has existed in the past.”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Some blamed young people, with comments such as </a:t>
            </a:r>
            <a:r>
              <a:rPr lang="en-US" sz="1200" i="1" kern="1200" dirty="0">
                <a:solidFill>
                  <a:schemeClr val="tx1"/>
                </a:solidFill>
                <a:effectLst/>
                <a:latin typeface="+mn-lt"/>
                <a:ea typeface="+mn-ea"/>
                <a:cs typeface="+mn-cs"/>
              </a:rPr>
              <a:t>“I find the younger generation is all about ‘me’ first and that the community ‘stuff’ comes a poor last.”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And finally, many complained of free-riders, with comments such as, </a:t>
            </a:r>
            <a:r>
              <a:rPr lang="en-US" sz="1200" i="1" kern="1200" dirty="0">
                <a:solidFill>
                  <a:schemeClr val="tx1"/>
                </a:solidFill>
                <a:effectLst/>
                <a:latin typeface="+mn-lt"/>
                <a:ea typeface="+mn-ea"/>
                <a:cs typeface="+mn-cs"/>
              </a:rPr>
              <a:t>“Most members want what they can get from the Club without any responsibility.”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2A85D2-6B40-DA41-A991-53C75E5F6D91}" type="slidenum">
              <a:rPr lang="en-US" smtClean="0"/>
              <a:t>18</a:t>
            </a:fld>
            <a:endParaRPr lang="en-US"/>
          </a:p>
        </p:txBody>
      </p:sp>
    </p:spTree>
    <p:extLst>
      <p:ext uri="{BB962C8B-B14F-4D97-AF65-F5344CB8AC3E}">
        <p14:creationId xmlns:p14="http://schemas.microsoft.com/office/powerpoint/2010/main" val="56656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Survey respondents were also asked what makes good committees work, and the answers were largely the flip side of barriers</a:t>
            </a:r>
          </a:p>
          <a:p>
            <a:endParaRPr lang="en-US"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Having a positive attitudes and enthusiasm was ranked highest, followed by recognition and respect of fellow members and volunteers.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Good communication was also highly ranked, which was about sharing information with members and fellow leaders on a regular basis.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Effective leadership was seen as very important, and this was largely about effective strategic planning, good delegation and positive relationships.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important attributes of successful committees included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 visibility and brand recognition for the association, and committee members having appropriate skills to lead.</a:t>
            </a:r>
          </a:p>
        </p:txBody>
      </p:sp>
      <p:sp>
        <p:nvSpPr>
          <p:cNvPr id="4" name="Slide Number Placeholder 3"/>
          <p:cNvSpPr>
            <a:spLocks noGrp="1"/>
          </p:cNvSpPr>
          <p:nvPr>
            <p:ph type="sldNum" sz="quarter" idx="10"/>
          </p:nvPr>
        </p:nvSpPr>
        <p:spPr/>
        <p:txBody>
          <a:bodyPr/>
          <a:lstStyle/>
          <a:p>
            <a:fld id="{012A85D2-6B40-DA41-A991-53C75E5F6D91}" type="slidenum">
              <a:rPr lang="en-US" smtClean="0"/>
              <a:t>19</a:t>
            </a:fld>
            <a:endParaRPr lang="en-US"/>
          </a:p>
        </p:txBody>
      </p:sp>
    </p:spTree>
    <p:extLst>
      <p:ext uri="{BB962C8B-B14F-4D97-AF65-F5344CB8AC3E}">
        <p14:creationId xmlns:p14="http://schemas.microsoft.com/office/powerpoint/2010/main" val="144907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Thank you for your kind introduction.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I will be sharing my research with you, into the leaders of grassroots associations in Australia.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part of a doctoral thesis which is attached to an Australian Research Council project entitled C</a:t>
            </a:r>
            <a:r>
              <a:rPr lang="en-US" sz="1200" i="1" kern="1200" dirty="0">
                <a:solidFill>
                  <a:schemeClr val="tx1"/>
                </a:solidFill>
                <a:effectLst/>
                <a:latin typeface="+mn-lt"/>
                <a:ea typeface="+mn-ea"/>
                <a:cs typeface="+mn-cs"/>
              </a:rPr>
              <a:t>reating and Sustaining a Strong Future for Volunteering in Australia,</a:t>
            </a:r>
            <a:r>
              <a:rPr lang="en-US" sz="1200" kern="1200" dirty="0">
                <a:solidFill>
                  <a:schemeClr val="tx1"/>
                </a:solidFill>
                <a:effectLst/>
                <a:latin typeface="+mn-lt"/>
                <a:ea typeface="+mn-ea"/>
                <a:cs typeface="+mn-cs"/>
              </a:rPr>
              <a:t> exploring the neglected topic of why people </a:t>
            </a:r>
            <a:r>
              <a:rPr lang="en-US" sz="1200" i="1" kern="1200" dirty="0">
                <a:solidFill>
                  <a:schemeClr val="tx1"/>
                </a:solidFill>
                <a:effectLst/>
                <a:latin typeface="+mn-lt"/>
                <a:ea typeface="+mn-ea"/>
                <a:cs typeface="+mn-cs"/>
              </a:rPr>
              <a:t>don’t</a:t>
            </a:r>
            <a:r>
              <a:rPr lang="en-US" sz="1200" kern="1200" dirty="0">
                <a:solidFill>
                  <a:schemeClr val="tx1"/>
                </a:solidFill>
                <a:effectLst/>
                <a:latin typeface="+mn-lt"/>
                <a:ea typeface="+mn-ea"/>
                <a:cs typeface="+mn-cs"/>
              </a:rPr>
              <a:t> volunteer.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project is a partnership between the peak bodies of volunteering in Australia, and five universities including Curtin (who is home to the project’s Chief Investigator, Professor Kirsten Holmes), Macquarie, the William Angliss Institute and Erasmus University in Rotterdam.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today's presentation, I will</a:t>
            </a:r>
          </a:p>
          <a:p>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Present research findings from six focus groups and an online survey </a:t>
            </a:r>
          </a:p>
          <a:p>
            <a:pPr marL="171450" lvl="0" indent="-171450">
              <a:buFont typeface="Arial" charset="0"/>
              <a:buChar char="•"/>
            </a:pPr>
            <a:r>
              <a:rPr lang="en-US" sz="1200" kern="1200" dirty="0">
                <a:solidFill>
                  <a:schemeClr val="tx1"/>
                </a:solidFill>
                <a:effectLst/>
                <a:latin typeface="+mn-lt"/>
                <a:ea typeface="+mn-ea"/>
                <a:cs typeface="+mn-cs"/>
              </a:rPr>
              <a:t>Share my conclusions, and</a:t>
            </a:r>
          </a:p>
          <a:p>
            <a:pPr marL="171450" lvl="0" indent="-171450">
              <a:buFont typeface="Arial" charset="0"/>
              <a:buChar char="•"/>
            </a:pPr>
            <a:r>
              <a:rPr lang="en-US" sz="1200" kern="1200" dirty="0">
                <a:solidFill>
                  <a:schemeClr val="tx1"/>
                </a:solidFill>
                <a:effectLst/>
                <a:latin typeface="+mn-lt"/>
                <a:ea typeface="+mn-ea"/>
                <a:cs typeface="+mn-cs"/>
              </a:rPr>
              <a:t>Identify further opportunities for research.</a:t>
            </a:r>
          </a:p>
          <a:p>
            <a:endParaRPr lang="en-US" dirty="0"/>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2</a:t>
            </a:fld>
            <a:endParaRPr lang="en-US"/>
          </a:p>
        </p:txBody>
      </p:sp>
    </p:spTree>
    <p:extLst>
      <p:ext uri="{BB962C8B-B14F-4D97-AF65-F5344CB8AC3E}">
        <p14:creationId xmlns:p14="http://schemas.microsoft.com/office/powerpoint/2010/main" val="393085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There were quite a few leader recruitment strategies suggested by survey respondents.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responses from only </a:t>
            </a:r>
            <a:r>
              <a:rPr lang="en-US" sz="1200" i="1" kern="1200" dirty="0">
                <a:solidFill>
                  <a:schemeClr val="tx1"/>
                </a:solidFill>
                <a:effectLst/>
                <a:latin typeface="+mn-lt"/>
                <a:ea typeface="+mn-ea"/>
                <a:cs typeface="+mn-cs"/>
              </a:rPr>
              <a:t>regular members </a:t>
            </a:r>
            <a:r>
              <a:rPr lang="en-US" sz="1200" kern="1200" dirty="0">
                <a:solidFill>
                  <a:schemeClr val="tx1"/>
                </a:solidFill>
                <a:effectLst/>
                <a:latin typeface="+mn-lt"/>
                <a:ea typeface="+mn-ea"/>
                <a:cs typeface="+mn-cs"/>
              </a:rPr>
              <a:t>&amp; the </a:t>
            </a:r>
            <a:r>
              <a:rPr lang="en-US" sz="1200" i="1" kern="1200" dirty="0">
                <a:solidFill>
                  <a:schemeClr val="tx1"/>
                </a:solidFill>
                <a:effectLst/>
                <a:latin typeface="+mn-lt"/>
                <a:ea typeface="+mn-ea"/>
                <a:cs typeface="+mn-cs"/>
              </a:rPr>
              <a:t>strongly agree</a:t>
            </a:r>
            <a:r>
              <a:rPr lang="en-US" sz="1200" kern="1200" dirty="0">
                <a:solidFill>
                  <a:schemeClr val="tx1"/>
                </a:solidFill>
                <a:effectLst/>
                <a:latin typeface="+mn-lt"/>
                <a:ea typeface="+mn-ea"/>
                <a:cs typeface="+mn-cs"/>
              </a:rPr>
              <a:t> answers.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Mentoring was top, which was about letting people ease into the job, being supported by existing committee members.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Having role descriptions and being clear about what’s involved,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having a healthy and inclusive committee culture,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inviting prospective leaders to events and functions to get a flavor of what the association is all about,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communicating the benefits of serving on a committee,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delegating tasks broadly to share the work load,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advertise through social media, which was ranked high by the under 50s,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being flexible about tasks and meeting times.</a:t>
            </a:r>
          </a:p>
        </p:txBody>
      </p:sp>
      <p:sp>
        <p:nvSpPr>
          <p:cNvPr id="4" name="Slide Number Placeholder 3"/>
          <p:cNvSpPr>
            <a:spLocks noGrp="1"/>
          </p:cNvSpPr>
          <p:nvPr>
            <p:ph type="sldNum" sz="quarter" idx="10"/>
          </p:nvPr>
        </p:nvSpPr>
        <p:spPr/>
        <p:txBody>
          <a:bodyPr/>
          <a:lstStyle/>
          <a:p>
            <a:fld id="{012A85D2-6B40-DA41-A991-53C75E5F6D91}" type="slidenum">
              <a:rPr lang="en-US" smtClean="0"/>
              <a:t>20</a:t>
            </a:fld>
            <a:endParaRPr lang="en-US"/>
          </a:p>
        </p:txBody>
      </p:sp>
    </p:spTree>
    <p:extLst>
      <p:ext uri="{BB962C8B-B14F-4D97-AF65-F5344CB8AC3E}">
        <p14:creationId xmlns:p14="http://schemas.microsoft.com/office/powerpoint/2010/main" val="1847696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summary, the survey results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confirmed and expanded on the focus group findings,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demonstrated that it’s not easy to lead an association,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highlighted generational differences in perceptions and attitudes,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showed that red tape is a huge barrier, and makes it difficult for committees to change their culture,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highlighted that there is both resistance to change by some committees, and a willingness to change by others.</a:t>
            </a:r>
          </a:p>
          <a:p>
            <a:pPr lvl="0"/>
            <a:r>
              <a:rPr lang="en-US" sz="1200" kern="1200" dirty="0">
                <a:solidFill>
                  <a:schemeClr val="tx1"/>
                </a:solidFill>
                <a:effectLst/>
                <a:latin typeface="+mn-lt"/>
                <a:ea typeface="+mn-ea"/>
                <a:cs typeface="+mn-cs"/>
              </a:rPr>
              <a:t> (PAUSE)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big message to me, was that associations are crying out for support, and that Australia is experiencing social change on a massive scale which having a big impact on grassroots associations.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clear that they need support, but unfortunately, they are invisible to governments and the volunteering infrastructure.</a:t>
            </a:r>
          </a:p>
        </p:txBody>
      </p:sp>
      <p:sp>
        <p:nvSpPr>
          <p:cNvPr id="4" name="Slide Number Placeholder 3"/>
          <p:cNvSpPr>
            <a:spLocks noGrp="1"/>
          </p:cNvSpPr>
          <p:nvPr>
            <p:ph type="sldNum" sz="quarter" idx="10"/>
          </p:nvPr>
        </p:nvSpPr>
        <p:spPr/>
        <p:txBody>
          <a:bodyPr/>
          <a:lstStyle/>
          <a:p>
            <a:fld id="{012A85D2-6B40-DA41-A991-53C75E5F6D91}" type="slidenum">
              <a:rPr lang="en-US" smtClean="0"/>
              <a:t>21</a:t>
            </a:fld>
            <a:endParaRPr lang="en-US"/>
          </a:p>
        </p:txBody>
      </p:sp>
    </p:spTree>
    <p:extLst>
      <p:ext uri="{BB962C8B-B14F-4D97-AF65-F5344CB8AC3E}">
        <p14:creationId xmlns:p14="http://schemas.microsoft.com/office/powerpoint/2010/main" val="175441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data from the focus groups, and survey, brought out massive social issues that are effecting grassroots associations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believe that there is </a:t>
            </a:r>
            <a:r>
              <a:rPr lang="en-US" sz="1200" i="1" kern="1200" dirty="0">
                <a:solidFill>
                  <a:schemeClr val="tx1"/>
                </a:solidFill>
                <a:effectLst/>
                <a:latin typeface="+mn-lt"/>
                <a:ea typeface="+mn-ea"/>
                <a:cs typeface="+mn-cs"/>
              </a:rPr>
              <a:t>a tipping point</a:t>
            </a:r>
            <a:r>
              <a:rPr lang="en-US" sz="1200" kern="1200" dirty="0">
                <a:solidFill>
                  <a:schemeClr val="tx1"/>
                </a:solidFill>
                <a:effectLst/>
                <a:latin typeface="+mn-lt"/>
                <a:ea typeface="+mn-ea"/>
                <a:cs typeface="+mn-cs"/>
              </a:rPr>
              <a:t> on the horizon, which may see the closure of a vast number of grassroots associations because they can’t find leaders. From my perspective, the main issues are firstly,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Neo-liberalism, which may be causing people to become more individualist, and associations to become more professional,  which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what volunteers signed up for.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Secondly, new technology is changing the way associations communicate and operate  –  could Facebook groups be the disruptive innovation in this space? Will we be seeing </a:t>
            </a:r>
            <a:r>
              <a:rPr lang="en-US" sz="1200" i="1"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online connection,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less face-to-face interaction?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thirdly, there is a growing chasm between governments, the volunteer infrastructure and grassroots associations.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Funding and support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reaching small groups because they don’t qualify for volunteer infrastructure membership or meet complex government funding criteria.</a:t>
            </a:r>
          </a:p>
        </p:txBody>
      </p:sp>
      <p:sp>
        <p:nvSpPr>
          <p:cNvPr id="4" name="Slide Number Placeholder 3"/>
          <p:cNvSpPr>
            <a:spLocks noGrp="1"/>
          </p:cNvSpPr>
          <p:nvPr>
            <p:ph type="sldNum" sz="quarter" idx="10"/>
          </p:nvPr>
        </p:nvSpPr>
        <p:spPr/>
        <p:txBody>
          <a:bodyPr/>
          <a:lstStyle/>
          <a:p>
            <a:fld id="{012A85D2-6B40-DA41-A991-53C75E5F6D91}" type="slidenum">
              <a:rPr lang="en-US" smtClean="0"/>
              <a:t>22</a:t>
            </a:fld>
            <a:endParaRPr lang="en-US"/>
          </a:p>
        </p:txBody>
      </p:sp>
    </p:spTree>
    <p:extLst>
      <p:ext uri="{BB962C8B-B14F-4D97-AF65-F5344CB8AC3E}">
        <p14:creationId xmlns:p14="http://schemas.microsoft.com/office/powerpoint/2010/main" val="930473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research clearly demonstrates that there is a lack of support for the leaders of grassroots associations, and there is a big opportuning for the volunteering infrastructure and governments to support these associations and their volunteer leaders.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study also raises the impact of new technology and how it is effecting grassroots associations. Do online Facebook groups provide the same social benefits as traditional face-to-face associations? After all, community bands actually </a:t>
            </a:r>
            <a:r>
              <a:rPr lang="en-US" sz="1200" i="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need to meet face-to-face to rehears and perform.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Or are hybrids the best model, where social media actual supports face-to-face contact instead of displacing it?</a:t>
            </a:r>
          </a:p>
          <a:p>
            <a:pPr lvl="0"/>
            <a:r>
              <a:rPr lang="en-US" sz="1200" kern="1200" dirty="0">
                <a:solidFill>
                  <a:schemeClr val="tx1"/>
                </a:solidFill>
                <a:effectLst/>
                <a:latin typeface="+mn-lt"/>
                <a:ea typeface="+mn-ea"/>
                <a:cs typeface="+mn-cs"/>
              </a:rPr>
              <a:t>And finally, if we do nothing, how will the continued decline of grassroots associations impact society?</a:t>
            </a:r>
          </a:p>
        </p:txBody>
      </p:sp>
      <p:sp>
        <p:nvSpPr>
          <p:cNvPr id="4" name="Slide Number Placeholder 3"/>
          <p:cNvSpPr>
            <a:spLocks noGrp="1"/>
          </p:cNvSpPr>
          <p:nvPr>
            <p:ph type="sldNum" sz="quarter" idx="10"/>
          </p:nvPr>
        </p:nvSpPr>
        <p:spPr/>
        <p:txBody>
          <a:bodyPr/>
          <a:lstStyle/>
          <a:p>
            <a:fld id="{012A85D2-6B40-DA41-A991-53C75E5F6D91}" type="slidenum">
              <a:rPr lang="en-US" smtClean="0"/>
              <a:t>23</a:t>
            </a:fld>
            <a:endParaRPr lang="en-US"/>
          </a:p>
        </p:txBody>
      </p:sp>
    </p:spTree>
    <p:extLst>
      <p:ext uri="{BB962C8B-B14F-4D97-AF65-F5344CB8AC3E}">
        <p14:creationId xmlns:p14="http://schemas.microsoft.com/office/powerpoint/2010/main" val="776314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If anyone would like to follow up this research, I will be happy to provide my slides which includes these references.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24</a:t>
            </a:fld>
            <a:endParaRPr lang="en-US"/>
          </a:p>
        </p:txBody>
      </p:sp>
    </p:spTree>
    <p:extLst>
      <p:ext uri="{BB962C8B-B14F-4D97-AF65-F5344CB8AC3E}">
        <p14:creationId xmlns:p14="http://schemas.microsoft.com/office/powerpoint/2010/main" val="417816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Thank you so much for listening today, and I look forward to your questions during the panel session.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like to thank my Supervisor, Professor Melanie Oppenheimer, and the Australian Research Council for their support in this study.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here are my contact details if anyone would like further information.</a:t>
            </a:r>
          </a:p>
        </p:txBody>
      </p:sp>
      <p:sp>
        <p:nvSpPr>
          <p:cNvPr id="4" name="Slide Number Placeholder 3"/>
          <p:cNvSpPr>
            <a:spLocks noGrp="1"/>
          </p:cNvSpPr>
          <p:nvPr>
            <p:ph type="sldNum" sz="quarter" idx="10"/>
          </p:nvPr>
        </p:nvSpPr>
        <p:spPr/>
        <p:txBody>
          <a:bodyPr/>
          <a:lstStyle/>
          <a:p>
            <a:fld id="{012A85D2-6B40-DA41-A991-53C75E5F6D91}" type="slidenum">
              <a:rPr lang="en-US" smtClean="0"/>
              <a:t>25</a:t>
            </a:fld>
            <a:endParaRPr lang="en-US"/>
          </a:p>
        </p:txBody>
      </p:sp>
    </p:spTree>
    <p:extLst>
      <p:ext uri="{BB962C8B-B14F-4D97-AF65-F5344CB8AC3E}">
        <p14:creationId xmlns:p14="http://schemas.microsoft.com/office/powerpoint/2010/main" val="159377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According to the Australian Bureau of Statistics, volunteering is declining in Australia, and it’s down from a high of 36% in 2010, to 31%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those who </a:t>
            </a:r>
            <a:r>
              <a:rPr lang="en-US" sz="1200" i="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volunteering, are spending less time doing it - from an average of 2.5 hours per week in 2010, to 2 hours per week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Fewer new associations are being registered, at least in South Australia where I live. In 2016, only 315 new associations were formed, compared to a high of 709 in 1985, and we have seen a steady decline of new registrations since then.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people are now, more than ever, very discerning about how they spend their time.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busy, busy, world out there and its very telling that the most common response to the ‘how are you’ greeting in Australia, is, “Oh, I’m so very busy!”.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at the same time, society in Australia is becoming more and more dependent on volunteers.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rely on them to run our grassroots sporting associations such as the local football club, service clubs such as </a:t>
            </a:r>
            <a:r>
              <a:rPr lang="en-US" sz="1200" kern="1200" dirty="0" err="1">
                <a:solidFill>
                  <a:schemeClr val="tx1"/>
                </a:solidFill>
                <a:effectLst/>
                <a:latin typeface="+mn-lt"/>
                <a:ea typeface="+mn-ea"/>
                <a:cs typeface="+mn-cs"/>
              </a:rPr>
              <a:t>Zonta</a:t>
            </a:r>
            <a:r>
              <a:rPr lang="en-US" sz="1200" kern="1200" dirty="0">
                <a:solidFill>
                  <a:schemeClr val="tx1"/>
                </a:solidFill>
                <a:effectLst/>
                <a:latin typeface="+mn-lt"/>
                <a:ea typeface="+mn-ea"/>
                <a:cs typeface="+mn-cs"/>
              </a:rPr>
              <a:t>, environment conservation groups and many aged care services such as Meals on Wheels.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3</a:t>
            </a:fld>
            <a:endParaRPr lang="en-US"/>
          </a:p>
        </p:txBody>
      </p:sp>
    </p:spTree>
    <p:extLst>
      <p:ext uri="{BB962C8B-B14F-4D97-AF65-F5344CB8AC3E}">
        <p14:creationId xmlns:p14="http://schemas.microsoft.com/office/powerpoint/2010/main" val="212599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Grassroots associations are a neglected, but important topic for researches.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research of the third sector concentrates on large charities and not-for-profit associations, who employ paid staff and have formal reporting requirements.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when examining the statistics in the Australian Productivity Commission’s report into Australian Charities, it appears that 67% of all not-for-profit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have no staff and rely solely on volunteers.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means that there is an estimated number of 440,000 grassroots associations in Australia, worth approximately 3 percent of Australia’s gross domestic product. </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4</a:t>
            </a:fld>
            <a:endParaRPr lang="en-US"/>
          </a:p>
        </p:txBody>
      </p:sp>
    </p:spTree>
    <p:extLst>
      <p:ext uri="{BB962C8B-B14F-4D97-AF65-F5344CB8AC3E}">
        <p14:creationId xmlns:p14="http://schemas.microsoft.com/office/powerpoint/2010/main" val="119048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 what are grassroots associations?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use the definition penned by the leading researcher in this area, Emeritus Professor David Horton Smith, from Boston College, who has been cited over 2000 times in academic journals.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defines grassroots associations as very small groups, locally based, altruistic in nature, who have a membership base, and are totally run by volunteers, having no paid staff.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grassroots associations include,</a:t>
            </a:r>
          </a:p>
          <a:p>
            <a:pPr marL="171450" lvl="0" indent="-171450">
              <a:buFont typeface="Arial" charset="0"/>
              <a:buChar cha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Soccer clubs,</a:t>
            </a:r>
          </a:p>
          <a:p>
            <a:pPr marL="171450" lvl="0" indent="-171450">
              <a:buFont typeface="Arial" charset="0"/>
              <a:buChar char="•"/>
            </a:pPr>
            <a:r>
              <a:rPr lang="en-US" sz="1200" kern="1200" dirty="0">
                <a:solidFill>
                  <a:schemeClr val="tx1"/>
                </a:solidFill>
                <a:effectLst/>
                <a:latin typeface="+mn-lt"/>
                <a:ea typeface="+mn-ea"/>
                <a:cs typeface="+mn-cs"/>
              </a:rPr>
              <a:t>Nature societies,</a:t>
            </a:r>
          </a:p>
          <a:p>
            <a:pPr marL="171450" lvl="0" indent="-171450">
              <a:buFont typeface="Arial" charset="0"/>
              <a:buChar char="•"/>
            </a:pPr>
            <a:r>
              <a:rPr lang="en-US" sz="1200" kern="1200" dirty="0">
                <a:solidFill>
                  <a:schemeClr val="tx1"/>
                </a:solidFill>
                <a:effectLst/>
                <a:latin typeface="+mn-lt"/>
                <a:ea typeface="+mn-ea"/>
                <a:cs typeface="+mn-cs"/>
              </a:rPr>
              <a:t>Local Red Crescent societies,</a:t>
            </a:r>
          </a:p>
          <a:p>
            <a:pPr marL="171450" lvl="0" indent="-171450">
              <a:buFont typeface="Arial" charset="0"/>
              <a:buChar char="•"/>
            </a:pPr>
            <a:r>
              <a:rPr lang="en-US" sz="1200" kern="1200" dirty="0">
                <a:solidFill>
                  <a:schemeClr val="tx1"/>
                </a:solidFill>
                <a:effectLst/>
                <a:latin typeface="+mn-lt"/>
                <a:ea typeface="+mn-ea"/>
                <a:cs typeface="+mn-cs"/>
              </a:rPr>
              <a:t>Resident associations,</a:t>
            </a:r>
          </a:p>
          <a:p>
            <a:pPr marL="171450" lvl="0" indent="-171450">
              <a:buFont typeface="Arial" charset="0"/>
              <a:buChar char="•"/>
            </a:pPr>
            <a:r>
              <a:rPr lang="en-US" sz="1200" kern="1200" dirty="0">
                <a:solidFill>
                  <a:schemeClr val="tx1"/>
                </a:solidFill>
                <a:effectLst/>
                <a:latin typeface="+mn-lt"/>
                <a:ea typeface="+mn-ea"/>
                <a:cs typeface="+mn-cs"/>
              </a:rPr>
              <a:t>Car clubs,</a:t>
            </a:r>
          </a:p>
          <a:p>
            <a:pPr marL="171450" lvl="0" indent="-171450">
              <a:buFont typeface="Arial" charset="0"/>
              <a:buChar char="•"/>
            </a:pPr>
            <a:r>
              <a:rPr lang="en-US" sz="1200" kern="1200" dirty="0">
                <a:solidFill>
                  <a:schemeClr val="tx1"/>
                </a:solidFill>
                <a:effectLst/>
                <a:latin typeface="+mn-lt"/>
                <a:ea typeface="+mn-ea"/>
                <a:cs typeface="+mn-cs"/>
              </a:rPr>
              <a:t>Local chapters of service clubs Lions,</a:t>
            </a:r>
          </a:p>
          <a:p>
            <a:pPr marL="171450" lvl="0" indent="-171450">
              <a:buFont typeface="Arial" charset="0"/>
              <a:buChar char="•"/>
            </a:pPr>
            <a:r>
              <a:rPr lang="en-US" sz="1200" kern="1200" dirty="0">
                <a:solidFill>
                  <a:schemeClr val="tx1"/>
                </a:solidFill>
                <a:effectLst/>
                <a:latin typeface="+mn-lt"/>
                <a:ea typeface="+mn-ea"/>
                <a:cs typeface="+mn-cs"/>
              </a:rPr>
              <a:t>Art and craft groups, and </a:t>
            </a:r>
          </a:p>
          <a:p>
            <a:pPr marL="171450" lvl="0" indent="-171450">
              <a:buFont typeface="Arial" charset="0"/>
              <a:buChar char="•"/>
            </a:pPr>
            <a:r>
              <a:rPr lang="en-US" sz="1200" kern="1200" dirty="0">
                <a:solidFill>
                  <a:schemeClr val="tx1"/>
                </a:solidFill>
                <a:effectLst/>
                <a:latin typeface="+mn-lt"/>
                <a:ea typeface="+mn-ea"/>
                <a:cs typeface="+mn-cs"/>
              </a:rPr>
              <a:t>Community bands - just to name a few.</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photo of Professor Smith was taken in Adelaide, where to my surprise he was a visiting professor a few months ago at Flinders University.  </a:t>
            </a:r>
          </a:p>
          <a:p>
            <a:r>
              <a:rPr lang="en-US" sz="1200" kern="1200" dirty="0">
                <a:solidFill>
                  <a:schemeClr val="tx1"/>
                </a:solidFill>
                <a:effectLst/>
                <a:latin typeface="+mn-lt"/>
                <a:ea typeface="+mn-ea"/>
                <a:cs typeface="+mn-cs"/>
              </a:rPr>
              <a:t>I was fortunate enough to introduce him to friendly a Koala during a short excursion outside the city.</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5</a:t>
            </a:fld>
            <a:endParaRPr lang="en-US"/>
          </a:p>
        </p:txBody>
      </p:sp>
    </p:spTree>
    <p:extLst>
      <p:ext uri="{BB962C8B-B14F-4D97-AF65-F5344CB8AC3E}">
        <p14:creationId xmlns:p14="http://schemas.microsoft.com/office/powerpoint/2010/main" val="199916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leaders of these grassroots associations, are the focus of my research – because without </a:t>
            </a:r>
            <a:r>
              <a:rPr lang="en-US" sz="1200" b="1" i="1" kern="1200" dirty="0">
                <a:solidFill>
                  <a:schemeClr val="tx1"/>
                </a:solidFill>
                <a:effectLst/>
                <a:latin typeface="+mn-lt"/>
                <a:ea typeface="+mn-ea"/>
                <a:cs typeface="+mn-cs"/>
              </a:rPr>
              <a:t>them</a:t>
            </a:r>
            <a:r>
              <a:rPr lang="en-US" sz="1200" b="1" kern="1200" dirty="0">
                <a:solidFill>
                  <a:schemeClr val="tx1"/>
                </a:solidFill>
                <a:effectLst/>
                <a:latin typeface="+mn-lt"/>
                <a:ea typeface="+mn-ea"/>
                <a:cs typeface="+mn-cs"/>
              </a:rPr>
              <a:t>, these vital associations could not exist.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so, the research objectives of my study are, to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find out if membership numbers are in fact declining in grassroots associations, like volunteer participation is,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 to establish if there is a parallel decline of committee nominations for associations, and If so, what is the level of concern,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a:t>
            </a:r>
            <a:r>
              <a:rPr lang="en-US" sz="1200" kern="1200" dirty="0">
                <a:solidFill>
                  <a:schemeClr val="tx1"/>
                </a:solidFill>
                <a:effectLst/>
                <a:latin typeface="+mn-lt"/>
                <a:ea typeface="+mn-ea"/>
                <a:cs typeface="+mn-cs"/>
              </a:rPr>
              <a:t> – to find out why regular members of associations are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stepping up to be on their committees, and,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a:t>
            </a:r>
            <a:r>
              <a:rPr lang="en-US" sz="1200" kern="1200" dirty="0">
                <a:solidFill>
                  <a:schemeClr val="tx1"/>
                </a:solidFill>
                <a:effectLst/>
                <a:latin typeface="+mn-lt"/>
                <a:ea typeface="+mn-ea"/>
                <a:cs typeface="+mn-cs"/>
              </a:rPr>
              <a:t> – to uncover what interventions could be implemented that would convert members to become leaders of their associations.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6</a:t>
            </a:fld>
            <a:endParaRPr lang="en-US"/>
          </a:p>
        </p:txBody>
      </p:sp>
    </p:spTree>
    <p:extLst>
      <p:ext uri="{BB962C8B-B14F-4D97-AF65-F5344CB8AC3E}">
        <p14:creationId xmlns:p14="http://schemas.microsoft.com/office/powerpoint/2010/main" val="94803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My research project employed a mixed-methods methodology, which included focus groups and a survey.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focus groups were held in mid 2016 in three different locations in South Australia, including a rural community, an outer suburban township and an inner-metropolitan suburb of Adelaide.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were six focus groups in total, three with volunteer leaders of associations, and three with regular members. All focus group conversations were confidential, manually transcribed, and coded using </a:t>
            </a:r>
            <a:r>
              <a:rPr lang="en-US" sz="1200" kern="1200" dirty="0" err="1">
                <a:solidFill>
                  <a:schemeClr val="tx1"/>
                </a:solidFill>
                <a:effectLst/>
                <a:latin typeface="+mn-lt"/>
                <a:ea typeface="+mn-ea"/>
                <a:cs typeface="+mn-cs"/>
              </a:rPr>
              <a:t>NVivo</a:t>
            </a:r>
            <a:r>
              <a:rPr lang="en-US" sz="1200" kern="1200" dirty="0">
                <a:solidFill>
                  <a:schemeClr val="tx1"/>
                </a:solidFill>
                <a:effectLst/>
                <a:latin typeface="+mn-lt"/>
                <a:ea typeface="+mn-ea"/>
                <a:cs typeface="+mn-cs"/>
              </a:rPr>
              <a:t> software.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survey was conducted in 2017, and it had </a:t>
            </a:r>
            <a:r>
              <a:rPr lang="en-US" sz="1200" i="1" kern="1200" dirty="0">
                <a:solidFill>
                  <a:schemeClr val="tx1"/>
                </a:solidFill>
                <a:effectLst/>
                <a:latin typeface="+mn-lt"/>
                <a:ea typeface="+mn-ea"/>
                <a:cs typeface="+mn-cs"/>
              </a:rPr>
              <a:t>1500</a:t>
            </a:r>
            <a:r>
              <a:rPr lang="en-US" sz="1200" kern="1200" dirty="0">
                <a:solidFill>
                  <a:schemeClr val="tx1"/>
                </a:solidFill>
                <a:effectLst/>
                <a:latin typeface="+mn-lt"/>
                <a:ea typeface="+mn-ea"/>
                <a:cs typeface="+mn-cs"/>
              </a:rPr>
              <a:t> respondents from both grassroots associations and larger not-for-profits.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Survey Monkey software was used to collect responses which were also anonymous.  There were over 5000 written comments within the survey, and these were also coded with </a:t>
            </a:r>
            <a:r>
              <a:rPr lang="en-US" sz="1200" kern="1200" dirty="0" err="1">
                <a:solidFill>
                  <a:schemeClr val="tx1"/>
                </a:solidFill>
                <a:effectLst/>
                <a:latin typeface="+mn-lt"/>
                <a:ea typeface="+mn-ea"/>
                <a:cs typeface="+mn-cs"/>
              </a:rPr>
              <a:t>NVivo</a:t>
            </a:r>
            <a:r>
              <a:rPr lang="en-US" sz="1200" kern="1200" dirty="0">
                <a:solidFill>
                  <a:schemeClr val="tx1"/>
                </a:solidFill>
                <a:effectLst/>
                <a:latin typeface="+mn-lt"/>
                <a:ea typeface="+mn-ea"/>
                <a:cs typeface="+mn-cs"/>
              </a:rPr>
              <a:t> software.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vast majority of respondents were South Australian, and were volunteer leaders of grassroots associations -  although there was a healthy response rate from regular members as well. </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7</a:t>
            </a:fld>
            <a:endParaRPr lang="en-US"/>
          </a:p>
        </p:txBody>
      </p:sp>
    </p:spTree>
    <p:extLst>
      <p:ext uri="{BB962C8B-B14F-4D97-AF65-F5344CB8AC3E}">
        <p14:creationId xmlns:p14="http://schemas.microsoft.com/office/powerpoint/2010/main" val="182521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both the focus groups and the survey, committee members had a slightly different questioning route than regular members of associations.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Largely they were asked,</a:t>
            </a:r>
          </a:p>
          <a:p>
            <a:endParaRPr lang="en-US" sz="1200" kern="1200" dirty="0">
              <a:solidFill>
                <a:schemeClr val="tx1"/>
              </a:solidFill>
              <a:effectLst/>
              <a:latin typeface="+mn-lt"/>
              <a:ea typeface="+mn-ea"/>
              <a:cs typeface="+mn-cs"/>
            </a:endParaRP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What they enjoyed about being on a committee and what motivated them to join,</a:t>
            </a: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the current health of their committee,</a:t>
            </a: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what others perceived about committee volunteering,</a:t>
            </a: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why people </a:t>
            </a:r>
            <a:r>
              <a:rPr lang="en-US" sz="1200" i="1" kern="1200" dirty="0">
                <a:solidFill>
                  <a:schemeClr val="tx1"/>
                </a:solidFill>
                <a:effectLst/>
                <a:latin typeface="+mn-lt"/>
                <a:ea typeface="+mn-ea"/>
                <a:cs typeface="+mn-cs"/>
              </a:rPr>
              <a:t>did not </a:t>
            </a:r>
            <a:r>
              <a:rPr lang="en-US" sz="1200" kern="1200" dirty="0">
                <a:solidFill>
                  <a:schemeClr val="tx1"/>
                </a:solidFill>
                <a:effectLst/>
                <a:latin typeface="+mn-lt"/>
                <a:ea typeface="+mn-ea"/>
                <a:cs typeface="+mn-cs"/>
              </a:rPr>
              <a:t>want to join committees,</a:t>
            </a: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what were the key attributes that make a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 committee, and,</a:t>
            </a:r>
          </a:p>
          <a:p>
            <a:pPr marL="171450" lvl="0" indent="-171450">
              <a:lnSpc>
                <a:spcPct val="100000"/>
              </a:lnSpc>
              <a:spcBef>
                <a:spcPts val="600"/>
              </a:spcBef>
              <a:spcAft>
                <a:spcPts val="600"/>
              </a:spcAft>
              <a:buFont typeface="Arial" charset="0"/>
              <a:buChar char="•"/>
            </a:pPr>
            <a:r>
              <a:rPr lang="en-US" sz="1200" kern="1200" dirty="0">
                <a:solidFill>
                  <a:schemeClr val="tx1"/>
                </a:solidFill>
                <a:effectLst/>
                <a:latin typeface="+mn-lt"/>
                <a:ea typeface="+mn-ea"/>
                <a:cs typeface="+mn-cs"/>
              </a:rPr>
              <a:t>suggested recruitment strategies, or changes to the way they operated, that could encourage regular members to become leaders of their associations.</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8</a:t>
            </a:fld>
            <a:endParaRPr lang="en-US"/>
          </a:p>
        </p:txBody>
      </p:sp>
    </p:spTree>
    <p:extLst>
      <p:ext uri="{BB962C8B-B14F-4D97-AF65-F5344CB8AC3E}">
        <p14:creationId xmlns:p14="http://schemas.microsoft.com/office/powerpoint/2010/main" val="156314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First to the focus group findings.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this slide shows, according to participants, the main reasons for joining committees was for</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Enjoyment,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Self-satisfaction,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Influencing the outcomes of their association,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ability to use their skills, and to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Help their career.</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Obviously, more committee members than regular members had something to say about this question, hence the larger numbers of contributions from committee members.</a:t>
            </a:r>
          </a:p>
          <a:p>
            <a:pPr marL="0" indent="0">
              <a:spcAft>
                <a:spcPts val="600"/>
              </a:spcAft>
              <a:buFont typeface="Arial" charset="0"/>
              <a:buNone/>
            </a:pPr>
            <a:r>
              <a:rPr lang="en-US" sz="1200" baseline="0" dirty="0"/>
              <a:t>.</a:t>
            </a:r>
          </a:p>
          <a:p>
            <a:endParaRPr lang="en-US" dirty="0"/>
          </a:p>
        </p:txBody>
      </p:sp>
      <p:sp>
        <p:nvSpPr>
          <p:cNvPr id="4" name="Slide Number Placeholder 3"/>
          <p:cNvSpPr>
            <a:spLocks noGrp="1"/>
          </p:cNvSpPr>
          <p:nvPr>
            <p:ph type="sldNum" sz="quarter" idx="10"/>
          </p:nvPr>
        </p:nvSpPr>
        <p:spPr/>
        <p:txBody>
          <a:bodyPr/>
          <a:lstStyle/>
          <a:p>
            <a:fld id="{012A85D2-6B40-DA41-A991-53C75E5F6D91}" type="slidenum">
              <a:rPr lang="en-US" smtClean="0"/>
              <a:t>9</a:t>
            </a:fld>
            <a:endParaRPr lang="en-US"/>
          </a:p>
        </p:txBody>
      </p:sp>
    </p:spTree>
    <p:extLst>
      <p:ext uri="{BB962C8B-B14F-4D97-AF65-F5344CB8AC3E}">
        <p14:creationId xmlns:p14="http://schemas.microsoft.com/office/powerpoint/2010/main" val="70761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4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nsle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17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lebrating our peo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288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cent achieve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326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mpus experienc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15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tthew Flinders 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14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periment Bravely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20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periment Bravely - headin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7126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gistry Road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19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gistry Road - headin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4429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gistry Road - heading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5320553" cy="1325563"/>
          </a:xfrm>
          <a:prstGeom prst="rect">
            <a:avLst/>
          </a:prstGeo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4" name="Content Placeholder 2"/>
          <p:cNvSpPr>
            <a:spLocks noGrp="1"/>
          </p:cNvSpPr>
          <p:nvPr>
            <p:ph idx="1"/>
          </p:nvPr>
        </p:nvSpPr>
        <p:spPr>
          <a:xfrm>
            <a:off x="838200" y="1825626"/>
            <a:ext cx="5320553" cy="3822140"/>
          </a:xfrm>
          <a:prstGeom prst="rect">
            <a:avLst/>
          </a:prstGeom>
        </p:spPr>
        <p:txBody>
          <a:bodyPr/>
          <a:lstStyle>
            <a:lvl1pPr>
              <a:defRPr>
                <a:solidFill>
                  <a:schemeClr val="tx1"/>
                </a:solidFill>
                <a:latin typeface="Arial" charset="0"/>
                <a:ea typeface="Arial" charset="0"/>
                <a:cs typeface="Arial" charset="0"/>
              </a:defRPr>
            </a:lvl1pPr>
            <a:lvl2pPr>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59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linders facts">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148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nsley image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544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nsley image - headin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i="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00882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nsley image - heading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5320553" cy="1325563"/>
          </a:xfrm>
          <a:prstGeom prst="rect">
            <a:avLst/>
          </a:prstGeom>
        </p:spPr>
        <p:txBody>
          <a:bodyPr/>
          <a:lstStyle>
            <a:lvl1pPr>
              <a:defRPr b="1" i="0">
                <a:solidFill>
                  <a:schemeClr val="bg1"/>
                </a:solidFill>
                <a:latin typeface="Arial" charset="0"/>
                <a:ea typeface="Arial" charset="0"/>
                <a:cs typeface="Arial" charset="0"/>
              </a:defRPr>
            </a:lvl1pPr>
          </a:lstStyle>
          <a:p>
            <a:r>
              <a:rPr lang="en-US" dirty="0"/>
              <a:t>Click to edit Master title style</a:t>
            </a:r>
          </a:p>
        </p:txBody>
      </p:sp>
      <p:sp>
        <p:nvSpPr>
          <p:cNvPr id="4" name="Content Placeholder 2"/>
          <p:cNvSpPr>
            <a:spLocks noGrp="1"/>
          </p:cNvSpPr>
          <p:nvPr>
            <p:ph idx="1"/>
          </p:nvPr>
        </p:nvSpPr>
        <p:spPr>
          <a:xfrm>
            <a:off x="838200" y="1825626"/>
            <a:ext cx="5320553" cy="3822140"/>
          </a:xfrm>
          <a:prstGeom prst="rect">
            <a:avLst/>
          </a:prstGeom>
        </p:spPr>
        <p:txBody>
          <a:bodyPr/>
          <a:lstStyle>
            <a:lvl1pPr>
              <a:defRPr>
                <a:solidFill>
                  <a:schemeClr val="bg1"/>
                </a:solidFill>
                <a:latin typeface="Arial" charset="0"/>
                <a:ea typeface="Arial" charset="0"/>
                <a:cs typeface="Arial"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278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ctoria Square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815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ctoria Square - heading">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5986346"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07185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ctoria Square - heading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5320553"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4" name="Content Placeholder 2"/>
          <p:cNvSpPr>
            <a:spLocks noGrp="1"/>
          </p:cNvSpPr>
          <p:nvPr>
            <p:ph idx="1"/>
          </p:nvPr>
        </p:nvSpPr>
        <p:spPr>
          <a:xfrm>
            <a:off x="838200" y="1825626"/>
            <a:ext cx="5320553" cy="3822140"/>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27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oter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28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oter - headin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787130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oter - heading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4" name="Content Placeholder 2"/>
          <p:cNvSpPr>
            <a:spLocks noGrp="1"/>
          </p:cNvSpPr>
          <p:nvPr>
            <p:ph idx="1"/>
          </p:nvPr>
        </p:nvSpPr>
        <p:spPr>
          <a:xfrm>
            <a:off x="838200" y="1825625"/>
            <a:ext cx="10515600" cy="3938681"/>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87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oter - heading &amp; content-2">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4" name="Content Placeholder 2"/>
          <p:cNvSpPr>
            <a:spLocks noGrp="1"/>
          </p:cNvSpPr>
          <p:nvPr>
            <p:ph sz="half" idx="1"/>
          </p:nvPr>
        </p:nvSpPr>
        <p:spPr>
          <a:xfrm>
            <a:off x="838200" y="1825625"/>
            <a:ext cx="5181600" cy="3884893"/>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6172200" y="1825625"/>
            <a:ext cx="5181600" cy="3884893"/>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113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le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688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13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ographic footpr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14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nationally engag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5 A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29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Mission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33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arch excellenc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35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ovation and Enterpris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0182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5.jp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6.jp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7.jp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9.jpg"/><Relationship Id="rId5" Type="http://schemas.openxmlformats.org/officeDocument/2006/relationships/theme" Target="../theme/theme19.xml"/><Relationship Id="rId4"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203931436"/>
      </p:ext>
    </p:extLst>
  </p:cSld>
  <p:clrMap bg1="lt1" tx1="dk1" bg2="lt2" tx2="dk2" accent1="accent1" accent2="accent2" accent3="accent3" accent4="accent4" accent5="accent5" accent6="accent6" hlink="hlink" folHlink="folHlink"/>
  <p:sldLayoutIdLst>
    <p:sldLayoutId id="21474838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2014556218"/>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1995931389"/>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1244382524"/>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2099449189"/>
      </p:ext>
    </p:extLst>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2131535730"/>
      </p:ext>
    </p:extLst>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832761269"/>
      </p:ext>
    </p:extLst>
  </p:cSld>
  <p:clrMap bg1="lt1" tx1="dk1" bg2="lt2" tx2="dk2" accent1="accent1" accent2="accent2" accent3="accent3" accent4="accent4" accent5="accent5" accent6="accent6" hlink="hlink" folHlink="folHlink"/>
  <p:sldLayoutIdLst>
    <p:sldLayoutId id="2147483695" r:id="rId1"/>
    <p:sldLayoutId id="21474837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1449856379"/>
      </p:ext>
    </p:extLst>
  </p:cSld>
  <p:clrMap bg1="lt1" tx1="dk1" bg2="lt2" tx2="dk2" accent1="accent1" accent2="accent2" accent3="accent3" accent4="accent4" accent5="accent5" accent6="accent6" hlink="hlink" folHlink="folHlink"/>
  <p:sldLayoutIdLst>
    <p:sldLayoutId id="2147483707" r:id="rId1"/>
    <p:sldLayoutId id="2147483755" r:id="rId2"/>
    <p:sldLayoutId id="214748380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408650577"/>
      </p:ext>
    </p:extLst>
  </p:cSld>
  <p:clrMap bg1="lt1" tx1="dk1" bg2="lt2" tx2="dk2" accent1="accent1" accent2="accent2" accent3="accent3" accent4="accent4" accent5="accent5" accent6="accent6" hlink="hlink" folHlink="folHlink"/>
  <p:sldLayoutIdLst>
    <p:sldLayoutId id="2147483709" r:id="rId1"/>
    <p:sldLayoutId id="2147483815" r:id="rId2"/>
    <p:sldLayoutId id="214748375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766803902"/>
      </p:ext>
    </p:extLst>
  </p:cSld>
  <p:clrMap bg1="lt1" tx1="dk1" bg2="lt2" tx2="dk2" accent1="accent1" accent2="accent2" accent3="accent3" accent4="accent4" accent5="accent5" accent6="accent6" hlink="hlink" folHlink="folHlink"/>
  <p:sldLayoutIdLst>
    <p:sldLayoutId id="2147483721" r:id="rId1"/>
    <p:sldLayoutId id="2147483810" r:id="rId2"/>
    <p:sldLayoutId id="21474837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548436160"/>
      </p:ext>
    </p:extLst>
  </p:cSld>
  <p:clrMap bg1="lt1" tx1="dk1" bg2="lt2" tx2="dk2" accent1="accent1" accent2="accent2" accent3="accent3" accent4="accent4" accent5="accent5" accent6="accent6" hlink="hlink" folHlink="folHlink"/>
  <p:sldLayoutIdLst>
    <p:sldLayoutId id="2147483723" r:id="rId1"/>
    <p:sldLayoutId id="2147483736" r:id="rId2"/>
    <p:sldLayoutId id="2147483737" r:id="rId3"/>
    <p:sldLayoutId id="21474837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557645240"/>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704168686"/>
      </p:ext>
    </p:extLst>
  </p:cSld>
  <p:clrMap bg1="lt1" tx1="dk1" bg2="lt2" tx2="dk2" accent1="accent1" accent2="accent2" accent3="accent3" accent4="accent4" accent5="accent5" accent6="accent6" hlink="hlink" folHlink="folHlink"/>
  <p:sldLayoutIdLst>
    <p:sldLayoutId id="21474838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465517916"/>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Tree>
    <p:extLst>
      <p:ext uri="{BB962C8B-B14F-4D97-AF65-F5344CB8AC3E}">
        <p14:creationId xmlns:p14="http://schemas.microsoft.com/office/powerpoint/2010/main" val="107721391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189910219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35961577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420848931"/>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48150786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4544961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3255" y="2985625"/>
            <a:ext cx="3424527" cy="1077218"/>
          </a:xfrm>
          <a:prstGeom prst="rect">
            <a:avLst/>
          </a:prstGeom>
          <a:noFill/>
        </p:spPr>
        <p:txBody>
          <a:bodyPr wrap="none" rtlCol="0">
            <a:spAutoFit/>
          </a:bodyPr>
          <a:lstStyle/>
          <a:p>
            <a:r>
              <a:rPr lang="en-US" sz="3200" b="1" dirty="0" err="1">
                <a:solidFill>
                  <a:schemeClr val="bg1"/>
                </a:solidFill>
              </a:rPr>
              <a:t>Dr</a:t>
            </a:r>
            <a:r>
              <a:rPr lang="en-US" sz="3200" b="1" dirty="0">
                <a:solidFill>
                  <a:schemeClr val="bg1"/>
                </a:solidFill>
              </a:rPr>
              <a:t> Christel L. Mex</a:t>
            </a:r>
          </a:p>
          <a:p>
            <a:r>
              <a:rPr lang="en-US" sz="3200" b="1" dirty="0">
                <a:solidFill>
                  <a:schemeClr val="bg1"/>
                </a:solidFill>
              </a:rPr>
              <a:t>Research Associate</a:t>
            </a:r>
          </a:p>
        </p:txBody>
      </p:sp>
      <p:sp>
        <p:nvSpPr>
          <p:cNvPr id="3" name="TextBox 2"/>
          <p:cNvSpPr txBox="1"/>
          <p:nvPr/>
        </p:nvSpPr>
        <p:spPr>
          <a:xfrm>
            <a:off x="1970228" y="117230"/>
            <a:ext cx="8387104" cy="954107"/>
          </a:xfrm>
          <a:prstGeom prst="rect">
            <a:avLst/>
          </a:prstGeom>
          <a:noFill/>
        </p:spPr>
        <p:txBody>
          <a:bodyPr wrap="none" rtlCol="0">
            <a:spAutoFit/>
          </a:bodyPr>
          <a:lstStyle/>
          <a:p>
            <a:pPr algn="ctr"/>
            <a:r>
              <a:rPr lang="en-US" sz="2800" b="1" dirty="0">
                <a:solidFill>
                  <a:schemeClr val="bg1"/>
                </a:solidFill>
              </a:rPr>
              <a:t>Stepping up or stepping out?</a:t>
            </a:r>
          </a:p>
          <a:p>
            <a:pPr algn="ctr"/>
            <a:r>
              <a:rPr lang="en-US" sz="2800" b="1" dirty="0">
                <a:solidFill>
                  <a:schemeClr val="bg1"/>
                </a:solidFill>
              </a:rPr>
              <a:t>Volunteer leaders in Australian Grassroots Associations</a:t>
            </a:r>
          </a:p>
        </p:txBody>
      </p:sp>
    </p:spTree>
    <p:extLst>
      <p:ext uri="{BB962C8B-B14F-4D97-AF65-F5344CB8AC3E}">
        <p14:creationId xmlns:p14="http://schemas.microsoft.com/office/powerpoint/2010/main" val="70148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findings</a:t>
            </a:r>
            <a:br>
              <a:rPr lang="en-US" dirty="0"/>
            </a:br>
            <a:r>
              <a:rPr lang="en-US" sz="3600" b="0" dirty="0"/>
              <a:t>Barriers to joining committees</a:t>
            </a:r>
            <a:endParaRPr lang="en-US" sz="4000" b="0" dirty="0"/>
          </a:p>
        </p:txBody>
      </p:sp>
      <p:sp>
        <p:nvSpPr>
          <p:cNvPr id="4" name="Content Placeholder 3"/>
          <p:cNvSpPr>
            <a:spLocks noGrp="1"/>
          </p:cNvSpPr>
          <p:nvPr>
            <p:ph sz="half" idx="2"/>
          </p:nvPr>
        </p:nvSpPr>
        <p:spPr>
          <a:xfrm>
            <a:off x="6172200" y="1690688"/>
            <a:ext cx="5181600" cy="4739767"/>
          </a:xfrm>
        </p:spPr>
        <p:txBody>
          <a:bodyPr/>
          <a:lstStyle/>
          <a:p>
            <a:pPr marL="0" indent="0">
              <a:spcAft>
                <a:spcPts val="600"/>
              </a:spcAft>
              <a:buNone/>
            </a:pPr>
            <a:r>
              <a:rPr lang="en-US" sz="2600" dirty="0"/>
              <a:t>“A lot of it is about power and the people who hold positions can make life absolute hell”.</a:t>
            </a:r>
          </a:p>
          <a:p>
            <a:pPr marL="0" indent="0">
              <a:spcAft>
                <a:spcPts val="600"/>
              </a:spcAft>
              <a:buNone/>
            </a:pPr>
            <a:r>
              <a:rPr lang="en-US" sz="2600" dirty="0"/>
              <a:t>“Yes, that’s a common theme, ‘can’t do it, I haven’t got the time”.</a:t>
            </a:r>
          </a:p>
          <a:p>
            <a:pPr marL="0" indent="0">
              <a:spcAft>
                <a:spcPts val="600"/>
              </a:spcAft>
              <a:buNone/>
            </a:pPr>
            <a:r>
              <a:rPr lang="en-US" sz="2600" dirty="0"/>
              <a:t>“They like the social activities, but don’t want to get involved</a:t>
            </a:r>
          </a:p>
          <a:p>
            <a:pPr marL="0" indent="0">
              <a:spcAft>
                <a:spcPts val="600"/>
              </a:spcAft>
              <a:buNone/>
            </a:pPr>
            <a:r>
              <a:rPr lang="en-US" sz="2600" dirty="0"/>
              <a:t>”I’m not really sure if I’m good enough to be on the committee”.</a:t>
            </a:r>
          </a:p>
          <a:p>
            <a:pPr marL="0" indent="0">
              <a:spcAft>
                <a:spcPts val="600"/>
              </a:spcAft>
              <a:buNone/>
            </a:pPr>
            <a:r>
              <a:rPr lang="en-US" sz="2600" dirty="0"/>
              <a:t>“I feel that enough is enough”.</a:t>
            </a:r>
          </a:p>
          <a:p>
            <a:pPr marL="0" indent="0">
              <a:buNone/>
            </a:pPr>
            <a:endParaRPr lang="en-US" sz="24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063788624"/>
              </p:ext>
            </p:extLst>
          </p:nvPr>
        </p:nvGraphicFramePr>
        <p:xfrm>
          <a:off x="838200" y="1825625"/>
          <a:ext cx="5181600" cy="3884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795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findings</a:t>
            </a:r>
            <a:br>
              <a:rPr lang="en-US" dirty="0"/>
            </a:br>
            <a:r>
              <a:rPr lang="en-US" sz="3600" b="0" dirty="0"/>
              <a:t>Factors for committee success</a:t>
            </a:r>
            <a:endParaRPr lang="en-US" b="0" dirty="0"/>
          </a:p>
        </p:txBody>
      </p:sp>
      <p:sp>
        <p:nvSpPr>
          <p:cNvPr id="4" name="Content Placeholder 3"/>
          <p:cNvSpPr>
            <a:spLocks noGrp="1"/>
          </p:cNvSpPr>
          <p:nvPr>
            <p:ph sz="half" idx="2"/>
          </p:nvPr>
        </p:nvSpPr>
        <p:spPr>
          <a:xfrm>
            <a:off x="6592824" y="1687513"/>
            <a:ext cx="5181600" cy="452031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“It’s important that the committee is approachable and willing to listen”</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r>
              <a:rPr lang="en-US" dirty="0"/>
              <a:t>“You’ve go t to make sure that you treat people how you would like yourself to be treated”</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“Take on what members are saying”</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856787598"/>
              </p:ext>
            </p:extLst>
          </p:nvPr>
        </p:nvGraphicFramePr>
        <p:xfrm>
          <a:off x="838200" y="1825625"/>
          <a:ext cx="5181600" cy="3884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559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findings</a:t>
            </a:r>
            <a:br>
              <a:rPr lang="en-US" dirty="0"/>
            </a:br>
            <a:r>
              <a:rPr lang="en-US" sz="3600" b="0" dirty="0"/>
              <a:t>Reasons for committee difficulties</a:t>
            </a:r>
          </a:p>
        </p:txBody>
      </p:sp>
      <p:sp>
        <p:nvSpPr>
          <p:cNvPr id="4" name="Content Placeholder 3"/>
          <p:cNvSpPr>
            <a:spLocks noGrp="1"/>
          </p:cNvSpPr>
          <p:nvPr>
            <p:ph sz="half" idx="2"/>
          </p:nvPr>
        </p:nvSpPr>
        <p:spPr>
          <a:xfrm>
            <a:off x="6272784" y="1772032"/>
            <a:ext cx="5760720" cy="3884893"/>
          </a:xfrm>
        </p:spPr>
        <p:txBody>
          <a:bodyPr/>
          <a:lstStyle/>
          <a:p>
            <a:pPr marL="0" indent="0">
              <a:spcAft>
                <a:spcPts val="600"/>
              </a:spcAft>
              <a:buNone/>
            </a:pPr>
            <a:r>
              <a:rPr lang="en-US" sz="2400" dirty="0">
                <a:solidFill>
                  <a:schemeClr val="tx2">
                    <a:lumMod val="50000"/>
                  </a:schemeClr>
                </a:solidFill>
              </a:rPr>
              <a:t>“There are problems with committees who have closed shops”.</a:t>
            </a:r>
          </a:p>
          <a:p>
            <a:pPr marL="0" indent="0">
              <a:spcAft>
                <a:spcPts val="600"/>
              </a:spcAft>
              <a:buNone/>
            </a:pPr>
            <a:r>
              <a:rPr lang="en-US" sz="2400" dirty="0">
                <a:solidFill>
                  <a:schemeClr val="tx2">
                    <a:lumMod val="50000"/>
                  </a:schemeClr>
                </a:solidFill>
              </a:rPr>
              <a:t>”The committee is exhausted because we’re just recycling those who are in it.”</a:t>
            </a:r>
          </a:p>
          <a:p>
            <a:pPr marL="0" indent="0">
              <a:spcAft>
                <a:spcPts val="600"/>
              </a:spcAft>
              <a:buNone/>
            </a:pPr>
            <a:r>
              <a:rPr lang="en-US" sz="2400" dirty="0">
                <a:solidFill>
                  <a:schemeClr val="tx2">
                    <a:lumMod val="50000"/>
                  </a:schemeClr>
                </a:solidFill>
              </a:rPr>
              <a:t>“People don’t want to join things”.</a:t>
            </a:r>
          </a:p>
          <a:p>
            <a:pPr marL="0" indent="0">
              <a:spcAft>
                <a:spcPts val="600"/>
              </a:spcAft>
              <a:buNone/>
            </a:pPr>
            <a:r>
              <a:rPr lang="en-US" sz="2400" dirty="0">
                <a:solidFill>
                  <a:schemeClr val="tx2">
                    <a:lumMod val="50000"/>
                  </a:schemeClr>
                </a:solidFill>
              </a:rPr>
              <a:t>“We’re all getting older, who’s going to take over from us?”.</a:t>
            </a:r>
          </a:p>
          <a:p>
            <a:pPr marL="0" indent="0">
              <a:spcAft>
                <a:spcPts val="600"/>
              </a:spcAft>
              <a:buNone/>
            </a:pPr>
            <a:r>
              <a:rPr lang="en-US" sz="2400" dirty="0">
                <a:solidFill>
                  <a:schemeClr val="tx2">
                    <a:lumMod val="50000"/>
                  </a:schemeClr>
                </a:solidFill>
              </a:rPr>
              <a:t>“By the time you’ve done the health hazards, food handling risk assessments </a:t>
            </a:r>
            <a:r>
              <a:rPr lang="en-US" sz="2400" dirty="0" err="1">
                <a:solidFill>
                  <a:schemeClr val="tx2">
                    <a:lumMod val="50000"/>
                  </a:schemeClr>
                </a:solidFill>
              </a:rPr>
              <a:t>etc</a:t>
            </a:r>
            <a:r>
              <a:rPr lang="en-US" sz="2400" dirty="0">
                <a:solidFill>
                  <a:schemeClr val="tx2">
                    <a:lumMod val="50000"/>
                  </a:schemeClr>
                </a:solidFill>
              </a:rPr>
              <a:t> – you’re snowed under with the red tape”.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957548542"/>
              </p:ext>
            </p:extLst>
          </p:nvPr>
        </p:nvGraphicFramePr>
        <p:xfrm>
          <a:off x="838200" y="1825625"/>
          <a:ext cx="5181600" cy="3884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0773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findings</a:t>
            </a:r>
            <a:br>
              <a:rPr lang="en-US" dirty="0"/>
            </a:br>
            <a:r>
              <a:rPr lang="en-US" sz="3600" b="0" dirty="0"/>
              <a:t>Successful recruitment strategies</a:t>
            </a:r>
            <a:endParaRPr lang="en-US" b="0" dirty="0"/>
          </a:p>
        </p:txBody>
      </p:sp>
      <p:sp>
        <p:nvSpPr>
          <p:cNvPr id="4" name="Content Placeholder 3"/>
          <p:cNvSpPr>
            <a:spLocks noGrp="1"/>
          </p:cNvSpPr>
          <p:nvPr>
            <p:ph sz="half" idx="2"/>
          </p:nvPr>
        </p:nvSpPr>
        <p:spPr>
          <a:xfrm>
            <a:off x="6172200" y="1690688"/>
            <a:ext cx="6019800" cy="3884893"/>
          </a:xfrm>
        </p:spPr>
        <p:txBody>
          <a:bodyPr/>
          <a:lstStyle/>
          <a:p>
            <a:pPr marL="0" indent="0">
              <a:spcAft>
                <a:spcPts val="600"/>
              </a:spcAft>
              <a:buNone/>
            </a:pPr>
            <a:r>
              <a:rPr lang="en-US" sz="2500" dirty="0"/>
              <a:t>“Every single one that I’ve been involved in, I’ve actually been asked by someone I couldn’t say no to”.</a:t>
            </a:r>
          </a:p>
          <a:p>
            <a:pPr marL="0" indent="0">
              <a:spcAft>
                <a:spcPts val="600"/>
              </a:spcAft>
              <a:buNone/>
            </a:pPr>
            <a:r>
              <a:rPr lang="en-US" sz="2500" dirty="0"/>
              <a:t>“Clarify the roles, make it clear that committee members don’t do all the work”.</a:t>
            </a:r>
          </a:p>
          <a:p>
            <a:pPr marL="0" indent="0">
              <a:spcAft>
                <a:spcPts val="600"/>
              </a:spcAft>
              <a:buNone/>
            </a:pPr>
            <a:r>
              <a:rPr lang="en-US" sz="2500" dirty="0"/>
              <a:t>“If you don’t have a good size membership, you’re not going to get the committee people you need”.</a:t>
            </a:r>
          </a:p>
          <a:p>
            <a:pPr marL="0" indent="0">
              <a:spcAft>
                <a:spcPts val="600"/>
              </a:spcAft>
              <a:buNone/>
            </a:pPr>
            <a:r>
              <a:rPr lang="en-US" sz="2500" dirty="0"/>
              <a:t>“You get someone new and say, ‘just watch’, or ‘come to a meeting and see what I do’ – give them a little job”.</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358437856"/>
              </p:ext>
            </p:extLst>
          </p:nvPr>
        </p:nvGraphicFramePr>
        <p:xfrm>
          <a:off x="509016" y="1690968"/>
          <a:ext cx="5181600" cy="3884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11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focus group findings</a:t>
            </a:r>
          </a:p>
        </p:txBody>
      </p:sp>
      <p:sp>
        <p:nvSpPr>
          <p:cNvPr id="3" name="Content Placeholder 2"/>
          <p:cNvSpPr>
            <a:spLocks noGrp="1"/>
          </p:cNvSpPr>
          <p:nvPr>
            <p:ph sz="half" idx="1"/>
          </p:nvPr>
        </p:nvSpPr>
        <p:spPr>
          <a:xfrm>
            <a:off x="838200" y="1441577"/>
            <a:ext cx="10515600" cy="3884893"/>
          </a:xfrm>
        </p:spPr>
        <p:txBody>
          <a:bodyPr/>
          <a:lstStyle/>
          <a:p>
            <a:pPr>
              <a:spcBef>
                <a:spcPts val="1872"/>
              </a:spcBef>
              <a:spcAft>
                <a:spcPts val="600"/>
              </a:spcAft>
            </a:pPr>
            <a:r>
              <a:rPr lang="en-US" sz="3200" dirty="0"/>
              <a:t>Committee politics and bad </a:t>
            </a:r>
            <a:r>
              <a:rPr lang="en-US" sz="3200" dirty="0" err="1"/>
              <a:t>behaviours</a:t>
            </a:r>
            <a:r>
              <a:rPr lang="en-US" sz="3200" dirty="0"/>
              <a:t> outranked lack of time as the leading barrier to joining committees.</a:t>
            </a:r>
          </a:p>
          <a:p>
            <a:pPr>
              <a:spcBef>
                <a:spcPts val="1872"/>
              </a:spcBef>
              <a:spcAft>
                <a:spcPts val="600"/>
              </a:spcAft>
            </a:pPr>
            <a:r>
              <a:rPr lang="en-US" sz="3200" dirty="0"/>
              <a:t>Following the old ‘tap on the shoulder’, the most popular recruitment strategies were changes to committee cultural and operations.</a:t>
            </a:r>
          </a:p>
          <a:p>
            <a:pPr>
              <a:spcBef>
                <a:spcPts val="1872"/>
              </a:spcBef>
              <a:spcAft>
                <a:spcPts val="600"/>
              </a:spcAft>
            </a:pPr>
            <a:r>
              <a:rPr lang="en-US" sz="3200" dirty="0"/>
              <a:t>Some elderly leaders have to quit not because they want to, but because of mental and physical decline.</a:t>
            </a:r>
          </a:p>
          <a:p>
            <a:endParaRPr lang="en-US" dirty="0"/>
          </a:p>
        </p:txBody>
      </p:sp>
    </p:spTree>
    <p:extLst>
      <p:ext uri="{BB962C8B-B14F-4D97-AF65-F5344CB8AC3E}">
        <p14:creationId xmlns:p14="http://schemas.microsoft.com/office/powerpoint/2010/main" val="136639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 findings</a:t>
            </a:r>
            <a:br>
              <a:rPr lang="en-US" dirty="0"/>
            </a:br>
            <a:r>
              <a:rPr lang="en-US" sz="4000" b="0" dirty="0"/>
              <a:t>Who responded?</a:t>
            </a:r>
            <a:endParaRPr lang="en-US" b="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99916" y="1945227"/>
            <a:ext cx="4392168" cy="4392168"/>
          </a:xfrm>
          <a:prstGeom prst="rect">
            <a:avLst/>
          </a:prstGeom>
        </p:spPr>
      </p:pic>
    </p:spTree>
    <p:extLst>
      <p:ext uri="{BB962C8B-B14F-4D97-AF65-F5344CB8AC3E}">
        <p14:creationId xmlns:p14="http://schemas.microsoft.com/office/powerpoint/2010/main" val="1583189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 findings</a:t>
            </a:r>
            <a:br>
              <a:rPr lang="en-US" dirty="0"/>
            </a:br>
            <a:r>
              <a:rPr lang="en-US" sz="3600" b="0" dirty="0"/>
              <a:t>Current state of grassroots associations</a:t>
            </a:r>
            <a:br>
              <a:rPr lang="en-US" sz="3600" b="0" dirty="0"/>
            </a:br>
            <a:endParaRPr lang="en-US" b="0" dirty="0"/>
          </a:p>
        </p:txBody>
      </p:sp>
      <p:pic>
        <p:nvPicPr>
          <p:cNvPr id="5" name="Content Placeholder 4" descr="Q24%20Resources%20Required%20Total%20Sample.pdf"/>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160361" y="1690688"/>
            <a:ext cx="5453287" cy="4947856"/>
          </a:xfrm>
          <a:prstGeom prst="rect">
            <a:avLst/>
          </a:prstGeom>
          <a:noFill/>
          <a:ln>
            <a:noFill/>
          </a:ln>
        </p:spPr>
      </p:pic>
    </p:spTree>
    <p:extLst>
      <p:ext uri="{BB962C8B-B14F-4D97-AF65-F5344CB8AC3E}">
        <p14:creationId xmlns:p14="http://schemas.microsoft.com/office/powerpoint/2010/main" val="39337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findings</a:t>
            </a:r>
            <a:br>
              <a:rPr lang="en-US" dirty="0"/>
            </a:br>
            <a:r>
              <a:rPr lang="en-US" b="0" dirty="0"/>
              <a:t>Why people lead grassroots associations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99711904"/>
              </p:ext>
            </p:extLst>
          </p:nvPr>
        </p:nvGraphicFramePr>
        <p:xfrm>
          <a:off x="838200" y="1825625"/>
          <a:ext cx="10079736" cy="4245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880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findings</a:t>
            </a:r>
            <a:br>
              <a:rPr lang="en-US" dirty="0"/>
            </a:br>
            <a:r>
              <a:rPr lang="en-US" sz="4000" b="0" dirty="0"/>
              <a:t>Barriers to leadership</a:t>
            </a:r>
            <a:br>
              <a:rPr lang="en-US" dirty="0"/>
            </a:b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851404852"/>
              </p:ext>
            </p:extLst>
          </p:nvPr>
        </p:nvGraphicFramePr>
        <p:xfrm>
          <a:off x="838200" y="1554480"/>
          <a:ext cx="10515600" cy="47548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91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Survey findings</a:t>
            </a:r>
            <a:br>
              <a:rPr lang="en-US" dirty="0"/>
            </a:br>
            <a:r>
              <a:rPr lang="en-US" sz="3200" b="0" dirty="0"/>
              <a:t>Attributes of successful committees</a:t>
            </a:r>
            <a:endParaRPr lang="en-US" sz="40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529147729"/>
              </p:ext>
            </p:extLst>
          </p:nvPr>
        </p:nvGraphicFramePr>
        <p:xfrm>
          <a:off x="420624" y="1389889"/>
          <a:ext cx="10933176" cy="5065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078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21" y="365125"/>
            <a:ext cx="10515600" cy="1325563"/>
          </a:xfrm>
        </p:spPr>
        <p:txBody>
          <a:bodyPr/>
          <a:lstStyle/>
          <a:p>
            <a:pPr algn="ctr"/>
            <a:r>
              <a:rPr lang="en-US" dirty="0" err="1"/>
              <a:t>G’Day</a:t>
            </a:r>
            <a:r>
              <a:rPr lang="en-US" dirty="0"/>
              <a:t>!</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71" y="2098981"/>
            <a:ext cx="3619500" cy="3810000"/>
          </a:xfrm>
          <a:prstGeom prst="rect">
            <a:avLst/>
          </a:prstGeom>
        </p:spPr>
      </p:pic>
    </p:spTree>
    <p:extLst>
      <p:ext uri="{BB962C8B-B14F-4D97-AF65-F5344CB8AC3E}">
        <p14:creationId xmlns:p14="http://schemas.microsoft.com/office/powerpoint/2010/main" val="1544397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lstStyle/>
          <a:p>
            <a:r>
              <a:rPr lang="en-US" sz="4000" dirty="0"/>
              <a:t>Survey findings</a:t>
            </a:r>
            <a:br>
              <a:rPr lang="en-US" dirty="0"/>
            </a:br>
            <a:r>
              <a:rPr lang="en-US" sz="3600" b="0" dirty="0"/>
              <a:t>Recruitments strategies for new leaders</a:t>
            </a:r>
            <a:endParaRPr lang="en-US" sz="36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01430831"/>
              </p:ext>
            </p:extLst>
          </p:nvPr>
        </p:nvGraphicFramePr>
        <p:xfrm>
          <a:off x="838200" y="1609345"/>
          <a:ext cx="9747504" cy="4718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90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03970" y="274320"/>
            <a:ext cx="7963774" cy="5957475"/>
          </a:xfrm>
          <a:prstGeom prst="rect">
            <a:avLst/>
          </a:prstGeom>
        </p:spPr>
      </p:pic>
      <p:sp>
        <p:nvSpPr>
          <p:cNvPr id="6" name="TextBox 5"/>
          <p:cNvSpPr txBox="1"/>
          <p:nvPr/>
        </p:nvSpPr>
        <p:spPr>
          <a:xfrm>
            <a:off x="365760" y="237744"/>
            <a:ext cx="5833872" cy="923330"/>
          </a:xfrm>
          <a:prstGeom prst="rect">
            <a:avLst/>
          </a:prstGeom>
          <a:noFill/>
        </p:spPr>
        <p:txBody>
          <a:bodyPr wrap="square" rtlCol="0">
            <a:spAutoFit/>
          </a:bodyPr>
          <a:lstStyle/>
          <a:p>
            <a:r>
              <a:rPr lang="en-US" sz="5400" b="1" dirty="0"/>
              <a:t>Survey findings</a:t>
            </a:r>
          </a:p>
        </p:txBody>
      </p:sp>
    </p:spTree>
    <p:extLst>
      <p:ext uri="{BB962C8B-B14F-4D97-AF65-F5344CB8AC3E}">
        <p14:creationId xmlns:p14="http://schemas.microsoft.com/office/powerpoint/2010/main" val="643825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7" y="329266"/>
            <a:ext cx="10515600" cy="1325563"/>
          </a:xfrm>
        </p:spPr>
        <p:txBody>
          <a:bodyPr/>
          <a:lstStyle/>
          <a:p>
            <a:pPr algn="ctr"/>
            <a:r>
              <a:rPr lang="en-US" dirty="0"/>
              <a:t>Conclusions</a:t>
            </a:r>
          </a:p>
        </p:txBody>
      </p:sp>
      <p:sp>
        <p:nvSpPr>
          <p:cNvPr id="3" name="Content Placeholder 2"/>
          <p:cNvSpPr>
            <a:spLocks noGrp="1"/>
          </p:cNvSpPr>
          <p:nvPr>
            <p:ph sz="half" idx="1"/>
          </p:nvPr>
        </p:nvSpPr>
        <p:spPr>
          <a:xfrm>
            <a:off x="623047" y="1189848"/>
            <a:ext cx="10939272" cy="4529634"/>
          </a:xfrm>
        </p:spPr>
        <p:txBody>
          <a:bodyPr/>
          <a:lstStyle/>
          <a:p>
            <a:pPr>
              <a:lnSpc>
                <a:spcPct val="100000"/>
              </a:lnSpc>
              <a:spcBef>
                <a:spcPts val="600"/>
              </a:spcBef>
              <a:spcAft>
                <a:spcPts val="600"/>
              </a:spcAft>
            </a:pPr>
            <a:r>
              <a:rPr lang="en-US" sz="3600" dirty="0"/>
              <a:t>Macro societal changes are having huge effect on grassroots associations </a:t>
            </a:r>
          </a:p>
          <a:p>
            <a:pPr>
              <a:lnSpc>
                <a:spcPct val="100000"/>
              </a:lnSpc>
              <a:spcBef>
                <a:spcPts val="600"/>
              </a:spcBef>
              <a:spcAft>
                <a:spcPts val="600"/>
              </a:spcAft>
            </a:pPr>
            <a:r>
              <a:rPr lang="en-US" sz="3600" dirty="0"/>
              <a:t>Neo-liberalism and professionalism</a:t>
            </a:r>
          </a:p>
          <a:p>
            <a:pPr>
              <a:lnSpc>
                <a:spcPct val="100000"/>
              </a:lnSpc>
              <a:spcBef>
                <a:spcPts val="600"/>
              </a:spcBef>
              <a:spcAft>
                <a:spcPts val="600"/>
              </a:spcAft>
              <a:defRPr/>
            </a:pPr>
            <a:r>
              <a:rPr lang="en-US" sz="3600" dirty="0"/>
              <a:t>New technology – Are Facebook groups the disruptive innovation in this space?</a:t>
            </a:r>
          </a:p>
          <a:p>
            <a:pPr>
              <a:lnSpc>
                <a:spcPct val="100000"/>
              </a:lnSpc>
              <a:spcBef>
                <a:spcPts val="600"/>
              </a:spcBef>
              <a:spcAft>
                <a:spcPts val="600"/>
              </a:spcAft>
              <a:defRPr/>
            </a:pPr>
            <a:r>
              <a:rPr lang="en-US" sz="3600" dirty="0"/>
              <a:t>Chasm between governments, the volunteer infrastructure and grassroots associations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0684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3323"/>
          </a:xfrm>
        </p:spPr>
        <p:txBody>
          <a:bodyPr/>
          <a:lstStyle/>
          <a:p>
            <a:r>
              <a:rPr lang="en-US" dirty="0"/>
              <a:t>Further research opportunities</a:t>
            </a:r>
          </a:p>
        </p:txBody>
      </p:sp>
      <p:sp>
        <p:nvSpPr>
          <p:cNvPr id="3" name="Content Placeholder 2"/>
          <p:cNvSpPr>
            <a:spLocks noGrp="1"/>
          </p:cNvSpPr>
          <p:nvPr>
            <p:ph sz="half" idx="1"/>
          </p:nvPr>
        </p:nvSpPr>
        <p:spPr>
          <a:xfrm>
            <a:off x="600456" y="1298448"/>
            <a:ext cx="6312408" cy="4480560"/>
          </a:xfrm>
        </p:spPr>
        <p:txBody>
          <a:bodyPr/>
          <a:lstStyle/>
          <a:p>
            <a:pPr>
              <a:spcBef>
                <a:spcPts val="1200"/>
              </a:spcBef>
              <a:spcAft>
                <a:spcPts val="1200"/>
              </a:spcAft>
            </a:pPr>
            <a:r>
              <a:rPr lang="en-US" dirty="0"/>
              <a:t>What can the volunteering infrastructure and governments do to support volunteer leaders?</a:t>
            </a:r>
          </a:p>
          <a:p>
            <a:pPr>
              <a:spcBef>
                <a:spcPts val="1200"/>
              </a:spcBef>
              <a:spcAft>
                <a:spcPts val="1200"/>
              </a:spcAft>
            </a:pPr>
            <a:r>
              <a:rPr lang="en-US" dirty="0"/>
              <a:t>Do online groups provide the same social benefits as traditional face-to-face grassroots associations? Or are hybrids the best model?</a:t>
            </a:r>
          </a:p>
          <a:p>
            <a:r>
              <a:rPr lang="en-US" dirty="0"/>
              <a:t>If we do nothing, how will the continued decline of GAs impact society?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893" y="2236444"/>
            <a:ext cx="3740150" cy="2500100"/>
          </a:xfrm>
          <a:prstGeom prst="rect">
            <a:avLst/>
          </a:prstGeom>
        </p:spPr>
      </p:pic>
    </p:spTree>
    <p:extLst>
      <p:ext uri="{BB962C8B-B14F-4D97-AF65-F5344CB8AC3E}">
        <p14:creationId xmlns:p14="http://schemas.microsoft.com/office/powerpoint/2010/main" val="49567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8731"/>
          </a:xfrm>
        </p:spPr>
        <p:txBody>
          <a:bodyPr/>
          <a:lstStyle/>
          <a:p>
            <a:r>
              <a:rPr lang="en-US" dirty="0"/>
              <a:t>References</a:t>
            </a:r>
          </a:p>
        </p:txBody>
      </p:sp>
      <p:sp>
        <p:nvSpPr>
          <p:cNvPr id="3" name="Content Placeholder 2"/>
          <p:cNvSpPr>
            <a:spLocks noGrp="1"/>
          </p:cNvSpPr>
          <p:nvPr>
            <p:ph sz="half" idx="1"/>
          </p:nvPr>
        </p:nvSpPr>
        <p:spPr>
          <a:xfrm>
            <a:off x="620268" y="1097280"/>
            <a:ext cx="11084052" cy="4736592"/>
          </a:xfrm>
        </p:spPr>
        <p:txBody>
          <a:bodyPr/>
          <a:lstStyle/>
          <a:p>
            <a:pPr marL="0" indent="0">
              <a:spcBef>
                <a:spcPts val="936"/>
              </a:spcBef>
              <a:buNone/>
            </a:pPr>
            <a:r>
              <a:rPr lang="en-US" sz="2200" dirty="0"/>
              <a:t>ABS General Social Survey: Summary Results 2014</a:t>
            </a:r>
          </a:p>
          <a:p>
            <a:pPr marL="0" indent="0">
              <a:spcBef>
                <a:spcPts val="936"/>
              </a:spcBef>
              <a:buNone/>
            </a:pPr>
            <a:r>
              <a:rPr lang="en-US" sz="2200" dirty="0" err="1"/>
              <a:t>Brudney</a:t>
            </a:r>
            <a:r>
              <a:rPr lang="en-US" sz="2200" dirty="0"/>
              <a:t>, JL &amp; </a:t>
            </a:r>
            <a:r>
              <a:rPr lang="en-US" sz="2200" dirty="0" err="1"/>
              <a:t>Meijs</a:t>
            </a:r>
            <a:r>
              <a:rPr lang="en-US" sz="2200" dirty="0"/>
              <a:t>, L 2013, 'Our Common Commons: Policies for Sustaining Volunteer Energy', </a:t>
            </a:r>
            <a:r>
              <a:rPr lang="en-US" sz="2200" i="1" dirty="0"/>
              <a:t>Nonprofit Policy Forum</a:t>
            </a:r>
            <a:r>
              <a:rPr lang="en-US" sz="2200" dirty="0"/>
              <a:t>, vol. 4, no.1, p. 29.</a:t>
            </a:r>
          </a:p>
          <a:p>
            <a:pPr marL="0" indent="0">
              <a:spcBef>
                <a:spcPts val="936"/>
              </a:spcBef>
              <a:buNone/>
            </a:pPr>
            <a:r>
              <a:rPr lang="en-US" sz="2200" i="1" dirty="0"/>
              <a:t>Contribution of the Not-for-Profit Sector</a:t>
            </a:r>
            <a:r>
              <a:rPr lang="en-US" sz="2200" dirty="0"/>
              <a:t>, Australian Government Productivity Commission, 2010.</a:t>
            </a:r>
          </a:p>
          <a:p>
            <a:pPr marL="0" indent="0">
              <a:spcBef>
                <a:spcPts val="936"/>
              </a:spcBef>
              <a:buNone/>
            </a:pPr>
            <a:r>
              <a:rPr lang="en-US" sz="2200" dirty="0" err="1"/>
              <a:t>Haski</a:t>
            </a:r>
            <a:r>
              <a:rPr lang="en-US" sz="2200" dirty="0"/>
              <a:t> - Leventhal, D, </a:t>
            </a:r>
            <a:r>
              <a:rPr lang="en-US" sz="2200" dirty="0" err="1"/>
              <a:t>Meijs</a:t>
            </a:r>
            <a:r>
              <a:rPr lang="en-US" sz="2200" dirty="0"/>
              <a:t>, LC &amp; </a:t>
            </a:r>
            <a:r>
              <a:rPr lang="en-US" sz="2200" dirty="0" err="1"/>
              <a:t>Hustinx</a:t>
            </a:r>
            <a:r>
              <a:rPr lang="en-US" sz="2200" dirty="0"/>
              <a:t>, L 2010, 'The third party model: enhancing volunteering through governments, corporations and educational institutes', </a:t>
            </a:r>
            <a:r>
              <a:rPr lang="en-US" sz="2200" i="1" dirty="0"/>
              <a:t>Journal of Social Policy</a:t>
            </a:r>
            <a:r>
              <a:rPr lang="en-US" sz="2200" dirty="0"/>
              <a:t>, vol. 39, no.1, pp. 139-58.</a:t>
            </a:r>
          </a:p>
          <a:p>
            <a:pPr marL="0" indent="0">
              <a:spcBef>
                <a:spcPts val="936"/>
              </a:spcBef>
              <a:buNone/>
            </a:pPr>
            <a:r>
              <a:rPr lang="en-US" sz="2200" dirty="0"/>
              <a:t>Holmes, K &amp; Slater, A 2012, ‘Patterns of voluntary participation in membership associations: A study of UK Heritage supporter groups’, Nonprofit and Voluntary Sector Quarterly, vol. 41, no. 5, pp. 850-869.</a:t>
            </a:r>
          </a:p>
          <a:p>
            <a:pPr marL="0" indent="0">
              <a:spcBef>
                <a:spcPts val="936"/>
              </a:spcBef>
              <a:buNone/>
            </a:pPr>
            <a:r>
              <a:rPr lang="en-US" sz="2200" dirty="0"/>
              <a:t>Smith, DH 2000, Grassroots Associations, Sage, Thousand Oaks, CA.</a:t>
            </a:r>
          </a:p>
          <a:p>
            <a:pPr marL="0" indent="0">
              <a:spcBef>
                <a:spcPts val="936"/>
              </a:spcBef>
              <a:buNone/>
            </a:pPr>
            <a:r>
              <a:rPr lang="en-US" sz="2200" dirty="0"/>
              <a:t>Harrison Research, Volunteering in South Australia, 2016, Office for Volunteers, South Australia.</a:t>
            </a:r>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p:txBody>
      </p:sp>
    </p:spTree>
    <p:extLst>
      <p:ext uri="{BB962C8B-B14F-4D97-AF65-F5344CB8AC3E}">
        <p14:creationId xmlns:p14="http://schemas.microsoft.com/office/powerpoint/2010/main" val="140868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270" y="815788"/>
            <a:ext cx="5038165" cy="1754326"/>
          </a:xfrm>
          <a:prstGeom prst="rect">
            <a:avLst/>
          </a:prstGeom>
          <a:noFill/>
        </p:spPr>
        <p:txBody>
          <a:bodyPr wrap="square" rtlCol="0">
            <a:spAutoFit/>
          </a:bodyPr>
          <a:lstStyle/>
          <a:p>
            <a:r>
              <a:rPr lang="en-US" sz="4400" b="1" dirty="0">
                <a:solidFill>
                  <a:schemeClr val="bg1"/>
                </a:solidFill>
                <a:latin typeface="Arial" charset="0"/>
                <a:ea typeface="Arial" charset="0"/>
                <a:cs typeface="Arial" charset="0"/>
              </a:rPr>
              <a:t>Thank you</a:t>
            </a:r>
          </a:p>
          <a:p>
            <a:endParaRPr lang="en-US" sz="3200" b="1" dirty="0">
              <a:solidFill>
                <a:schemeClr val="bg1"/>
              </a:solidFill>
              <a:latin typeface="Arial" charset="0"/>
              <a:ea typeface="Arial" charset="0"/>
              <a:cs typeface="Arial" charset="0"/>
            </a:endParaRPr>
          </a:p>
          <a:p>
            <a:r>
              <a:rPr lang="en-US" sz="3200" b="1" dirty="0">
                <a:solidFill>
                  <a:schemeClr val="bg1"/>
                </a:solidFill>
                <a:latin typeface="Arial" charset="0"/>
                <a:ea typeface="Arial" charset="0"/>
                <a:cs typeface="Arial" charset="0"/>
              </a:rPr>
              <a:t>Questions/Discussion</a:t>
            </a:r>
          </a:p>
        </p:txBody>
      </p:sp>
      <p:sp>
        <p:nvSpPr>
          <p:cNvPr id="3" name="TextBox 2"/>
          <p:cNvSpPr txBox="1"/>
          <p:nvPr/>
        </p:nvSpPr>
        <p:spPr>
          <a:xfrm>
            <a:off x="768096" y="4443984"/>
            <a:ext cx="184731" cy="369332"/>
          </a:xfrm>
          <a:prstGeom prst="rect">
            <a:avLst/>
          </a:prstGeom>
          <a:noFill/>
        </p:spPr>
        <p:txBody>
          <a:bodyPr wrap="none" rtlCol="0">
            <a:spAutoFit/>
          </a:bodyPr>
          <a:lstStyle/>
          <a:p>
            <a:endParaRPr lang="en-US" dirty="0"/>
          </a:p>
        </p:txBody>
      </p:sp>
      <p:sp>
        <p:nvSpPr>
          <p:cNvPr id="4" name="Content Placeholder 7"/>
          <p:cNvSpPr txBox="1">
            <a:spLocks/>
          </p:cNvSpPr>
          <p:nvPr/>
        </p:nvSpPr>
        <p:spPr>
          <a:xfrm>
            <a:off x="439270" y="3061176"/>
            <a:ext cx="4407408" cy="180664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err="1">
                <a:solidFill>
                  <a:schemeClr val="bg1"/>
                </a:solidFill>
              </a:rPr>
              <a:t>Dr</a:t>
            </a:r>
            <a:r>
              <a:rPr lang="en-US" sz="2400" b="1" dirty="0">
                <a:solidFill>
                  <a:schemeClr val="bg1"/>
                </a:solidFill>
              </a:rPr>
              <a:t> Christel L. Mex</a:t>
            </a:r>
          </a:p>
          <a:p>
            <a:pPr marL="0" indent="0">
              <a:buFont typeface="Arial"/>
              <a:buNone/>
            </a:pPr>
            <a:r>
              <a:rPr lang="en-US" sz="2400" b="1" dirty="0">
                <a:solidFill>
                  <a:schemeClr val="bg1"/>
                </a:solidFill>
              </a:rPr>
              <a:t>Research Associate</a:t>
            </a:r>
          </a:p>
          <a:p>
            <a:pPr marL="0" indent="0">
              <a:buFont typeface="Arial"/>
              <a:buNone/>
            </a:pPr>
            <a:r>
              <a:rPr lang="en-US" sz="2400" b="1" dirty="0">
                <a:solidFill>
                  <a:schemeClr val="bg1"/>
                </a:solidFill>
              </a:rPr>
              <a:t>Flinders University</a:t>
            </a:r>
          </a:p>
          <a:p>
            <a:pPr marL="0" indent="0">
              <a:buFont typeface="Arial"/>
              <a:buNone/>
            </a:pPr>
            <a:r>
              <a:rPr lang="en-US" sz="2400" b="1" dirty="0">
                <a:solidFill>
                  <a:schemeClr val="bg1"/>
                </a:solidFill>
              </a:rPr>
              <a:t>mex0001@flinders.edu.au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152" y="5358886"/>
            <a:ext cx="1519188" cy="945116"/>
          </a:xfrm>
          <a:prstGeom prst="rect">
            <a:avLst/>
          </a:prstGeom>
        </p:spPr>
      </p:pic>
      <p:sp>
        <p:nvSpPr>
          <p:cNvPr id="7" name="TextBox 6"/>
          <p:cNvSpPr txBox="1"/>
          <p:nvPr/>
        </p:nvSpPr>
        <p:spPr>
          <a:xfrm>
            <a:off x="2415310" y="6337006"/>
            <a:ext cx="1454244" cy="369332"/>
          </a:xfrm>
          <a:prstGeom prst="rect">
            <a:avLst/>
          </a:prstGeom>
          <a:noFill/>
        </p:spPr>
        <p:txBody>
          <a:bodyPr wrap="square" rtlCol="0">
            <a:spAutoFit/>
          </a:bodyPr>
          <a:lstStyle/>
          <a:p>
            <a:r>
              <a:rPr lang="en-US" dirty="0">
                <a:solidFill>
                  <a:schemeClr val="bg1"/>
                </a:solidFill>
              </a:rPr>
              <a:t>LP140100528</a:t>
            </a:r>
          </a:p>
        </p:txBody>
      </p:sp>
    </p:spTree>
    <p:extLst>
      <p:ext uri="{BB962C8B-B14F-4D97-AF65-F5344CB8AC3E}">
        <p14:creationId xmlns:p14="http://schemas.microsoft.com/office/powerpoint/2010/main" val="15180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Volunteering declining in Australia</a:t>
            </a:r>
          </a:p>
        </p:txBody>
      </p:sp>
      <p:sp>
        <p:nvSpPr>
          <p:cNvPr id="5" name="Content Placeholder 2"/>
          <p:cNvSpPr>
            <a:spLocks noGrp="1"/>
          </p:cNvSpPr>
          <p:nvPr>
            <p:ph sz="half" idx="1"/>
          </p:nvPr>
        </p:nvSpPr>
        <p:spPr>
          <a:xfrm>
            <a:off x="838200" y="1669225"/>
            <a:ext cx="5562600" cy="3884893"/>
          </a:xfrm>
        </p:spPr>
        <p:txBody>
          <a:bodyPr/>
          <a:lstStyle/>
          <a:p>
            <a:pPr>
              <a:spcAft>
                <a:spcPts val="1200"/>
              </a:spcAft>
            </a:pPr>
            <a:r>
              <a:rPr lang="en-US" sz="3600" dirty="0"/>
              <a:t>Almost 70% are not volunteering </a:t>
            </a:r>
          </a:p>
          <a:p>
            <a:pPr>
              <a:spcAft>
                <a:spcPts val="1200"/>
              </a:spcAft>
            </a:pPr>
            <a:r>
              <a:rPr lang="en-US" sz="3600" dirty="0"/>
              <a:t>Median hours declining</a:t>
            </a:r>
          </a:p>
          <a:p>
            <a:pPr>
              <a:spcAft>
                <a:spcPts val="1200"/>
              </a:spcAft>
            </a:pPr>
            <a:r>
              <a:rPr lang="en-US" sz="3600" dirty="0"/>
              <a:t>People more discerning</a:t>
            </a:r>
          </a:p>
          <a:p>
            <a:pPr>
              <a:spcAft>
                <a:spcPts val="1200"/>
              </a:spcAft>
            </a:pPr>
            <a:r>
              <a:rPr lang="en-US" sz="3600" dirty="0"/>
              <a:t>New associations in decline</a:t>
            </a: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074" y="1825625"/>
            <a:ext cx="4065852" cy="2826448"/>
          </a:xfrm>
          <a:prstGeom prst="rect">
            <a:avLst/>
          </a:prstGeom>
        </p:spPr>
      </p:pic>
      <p:sp>
        <p:nvSpPr>
          <p:cNvPr id="3" name="TextBox 2"/>
          <p:cNvSpPr txBox="1"/>
          <p:nvPr/>
        </p:nvSpPr>
        <p:spPr>
          <a:xfrm>
            <a:off x="6889897" y="5554118"/>
            <a:ext cx="4867486" cy="923330"/>
          </a:xfrm>
          <a:prstGeom prst="rect">
            <a:avLst/>
          </a:prstGeom>
          <a:noFill/>
        </p:spPr>
        <p:txBody>
          <a:bodyPr wrap="none" rtlCol="0">
            <a:spAutoFit/>
          </a:bodyPr>
          <a:lstStyle/>
          <a:p>
            <a:r>
              <a:rPr lang="en-US" dirty="0"/>
              <a:t>Australian Bureau of Statistics (2015)</a:t>
            </a:r>
          </a:p>
          <a:p>
            <a:r>
              <a:rPr lang="en-US" dirty="0"/>
              <a:t>Harrison Research (2016)</a:t>
            </a:r>
          </a:p>
          <a:p>
            <a:r>
              <a:rPr lang="en-US" dirty="0"/>
              <a:t>SA Office of Consumer and Business Affairs (2017)</a:t>
            </a:r>
          </a:p>
        </p:txBody>
      </p:sp>
    </p:spTree>
    <p:extLst>
      <p:ext uri="{BB962C8B-B14F-4D97-AF65-F5344CB8AC3E}">
        <p14:creationId xmlns:p14="http://schemas.microsoft.com/office/powerpoint/2010/main" val="50109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Grassroots associations are the neglected majority</a:t>
            </a:r>
          </a:p>
        </p:txBody>
      </p:sp>
      <p:sp>
        <p:nvSpPr>
          <p:cNvPr id="5" name="Content Placeholder 2"/>
          <p:cNvSpPr>
            <a:spLocks noGrp="1"/>
          </p:cNvSpPr>
          <p:nvPr>
            <p:ph sz="half" idx="1"/>
          </p:nvPr>
        </p:nvSpPr>
        <p:spPr>
          <a:xfrm>
            <a:off x="838200" y="1852105"/>
            <a:ext cx="10134600" cy="3884893"/>
          </a:xfrm>
        </p:spPr>
        <p:txBody>
          <a:bodyPr/>
          <a:lstStyle/>
          <a:p>
            <a:pPr>
              <a:lnSpc>
                <a:spcPct val="150000"/>
              </a:lnSpc>
            </a:pPr>
            <a:r>
              <a:rPr lang="en-US" sz="3600" dirty="0"/>
              <a:t>67% of all not-for-profit </a:t>
            </a:r>
            <a:r>
              <a:rPr lang="en-US" sz="3600" dirty="0" err="1"/>
              <a:t>organisations</a:t>
            </a:r>
            <a:r>
              <a:rPr lang="en-US" sz="3600" dirty="0"/>
              <a:t> </a:t>
            </a:r>
          </a:p>
          <a:p>
            <a:pPr>
              <a:lnSpc>
                <a:spcPct val="150000"/>
              </a:lnSpc>
            </a:pPr>
            <a:r>
              <a:rPr lang="en-US" sz="3600" dirty="0"/>
              <a:t>Estimated number 440,000</a:t>
            </a:r>
          </a:p>
          <a:p>
            <a:pPr>
              <a:lnSpc>
                <a:spcPct val="150000"/>
              </a:lnSpc>
            </a:pPr>
            <a:r>
              <a:rPr lang="en-US" sz="3600" dirty="0"/>
              <a:t>About 3% of Australia’s GDP</a:t>
            </a:r>
          </a:p>
          <a:p>
            <a:pPr marL="0" indent="0">
              <a:buNone/>
            </a:pPr>
            <a:endParaRPr lang="en-US" sz="1800" dirty="0"/>
          </a:p>
          <a:p>
            <a:pPr marL="0" indent="0">
              <a:buNone/>
            </a:pPr>
            <a:r>
              <a:rPr lang="en-US" sz="1800" dirty="0"/>
              <a:t>Australian Productivity Commission (2010)</a:t>
            </a:r>
          </a:p>
          <a:p>
            <a:pPr>
              <a:lnSpc>
                <a:spcPct val="150000"/>
              </a:lnSpc>
            </a:pPr>
            <a:endParaRPr lang="en-US" sz="3600" dirty="0"/>
          </a:p>
        </p:txBody>
      </p:sp>
    </p:spTree>
    <p:extLst>
      <p:ext uri="{BB962C8B-B14F-4D97-AF65-F5344CB8AC3E}">
        <p14:creationId xmlns:p14="http://schemas.microsoft.com/office/powerpoint/2010/main" val="1703414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they?</a:t>
            </a:r>
          </a:p>
        </p:txBody>
      </p:sp>
      <p:sp>
        <p:nvSpPr>
          <p:cNvPr id="3" name="Content Placeholder 2"/>
          <p:cNvSpPr>
            <a:spLocks noGrp="1"/>
          </p:cNvSpPr>
          <p:nvPr>
            <p:ph sz="half" idx="1"/>
          </p:nvPr>
        </p:nvSpPr>
        <p:spPr>
          <a:xfrm>
            <a:off x="838200" y="1210529"/>
            <a:ext cx="6897624" cy="4086061"/>
          </a:xfrm>
        </p:spPr>
        <p:txBody>
          <a:bodyPr/>
          <a:lstStyle/>
          <a:p>
            <a:pPr marL="0" indent="0">
              <a:buNone/>
            </a:pPr>
            <a:r>
              <a:rPr lang="en-AU" sz="3000" dirty="0"/>
              <a:t>“Grassroots associations are locally based, significantly autonomous, volunteer-run, formal non-profit groups that manifest substantial voluntary altruism as groups and use the associational form of organization and, thus, have official memberships of volunteers who perform most, and often all, of the work/activity done in and by these non-profits”.</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06726" y="1210529"/>
            <a:ext cx="3447074" cy="4596100"/>
          </a:xfrm>
        </p:spPr>
      </p:pic>
      <p:sp>
        <p:nvSpPr>
          <p:cNvPr id="5" name="TextBox 4"/>
          <p:cNvSpPr txBox="1"/>
          <p:nvPr/>
        </p:nvSpPr>
        <p:spPr>
          <a:xfrm>
            <a:off x="952284" y="5527638"/>
            <a:ext cx="3429144" cy="646331"/>
          </a:xfrm>
          <a:prstGeom prst="rect">
            <a:avLst/>
          </a:prstGeom>
          <a:noFill/>
        </p:spPr>
        <p:txBody>
          <a:bodyPr wrap="none" rtlCol="0">
            <a:spAutoFit/>
          </a:bodyPr>
          <a:lstStyle/>
          <a:p>
            <a:r>
              <a:rPr lang="en-US">
                <a:latin typeface="Arial" charset="0"/>
                <a:cs typeface="Arial" charset="0"/>
              </a:rPr>
              <a:t>(David Horton Smith, 2000, p.7)</a:t>
            </a:r>
          </a:p>
          <a:p>
            <a:endParaRPr lang="en-US" dirty="0"/>
          </a:p>
        </p:txBody>
      </p:sp>
      <p:sp>
        <p:nvSpPr>
          <p:cNvPr id="4" name="TextBox 3"/>
          <p:cNvSpPr txBox="1"/>
          <p:nvPr/>
        </p:nvSpPr>
        <p:spPr>
          <a:xfrm>
            <a:off x="7906726" y="5919537"/>
            <a:ext cx="3803542" cy="369332"/>
          </a:xfrm>
          <a:prstGeom prst="rect">
            <a:avLst/>
          </a:prstGeom>
          <a:noFill/>
        </p:spPr>
        <p:txBody>
          <a:bodyPr wrap="none" rtlCol="0">
            <a:spAutoFit/>
          </a:bodyPr>
          <a:lstStyle/>
          <a:p>
            <a:r>
              <a:rPr lang="en-US" b="1" dirty="0"/>
              <a:t>Me and Professor David Horton Smith</a:t>
            </a:r>
          </a:p>
        </p:txBody>
      </p:sp>
    </p:spTree>
    <p:extLst>
      <p:ext uri="{BB962C8B-B14F-4D97-AF65-F5344CB8AC3E}">
        <p14:creationId xmlns:p14="http://schemas.microsoft.com/office/powerpoint/2010/main" val="73346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spcBef>
                <a:spcPts val="1200"/>
              </a:spcBef>
              <a:spcAft>
                <a:spcPts val="1200"/>
              </a:spcAft>
            </a:pPr>
            <a:r>
              <a:rPr lang="en-US" dirty="0"/>
              <a:t>Leaders of grassroots associations are my focus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736" y="1690688"/>
            <a:ext cx="4672528" cy="4672528"/>
          </a:xfrm>
          <a:prstGeom prst="rect">
            <a:avLst/>
          </a:prstGeom>
        </p:spPr>
      </p:pic>
    </p:spTree>
    <p:extLst>
      <p:ext uri="{BB962C8B-B14F-4D97-AF65-F5344CB8AC3E}">
        <p14:creationId xmlns:p14="http://schemas.microsoft.com/office/powerpoint/2010/main" val="50417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Methodology</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4653" y="1554479"/>
            <a:ext cx="4466654" cy="3497389"/>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046" y="1648239"/>
            <a:ext cx="5108637" cy="3403629"/>
          </a:xfrm>
          <a:prstGeom prst="rect">
            <a:avLst/>
          </a:prstGeom>
          <a:ln>
            <a:solidFill>
              <a:schemeClr val="tx2"/>
            </a:solidFill>
          </a:ln>
          <a:effectLst>
            <a:softEdge rad="0"/>
          </a:effectLst>
        </p:spPr>
      </p:pic>
      <p:sp>
        <p:nvSpPr>
          <p:cNvPr id="8" name="Content Placeholder 7"/>
          <p:cNvSpPr txBox="1">
            <a:spLocks noGrp="1"/>
          </p:cNvSpPr>
          <p:nvPr>
            <p:ph sz="half" idx="2"/>
          </p:nvPr>
        </p:nvSpPr>
        <p:spPr>
          <a:xfrm>
            <a:off x="7618673" y="5280347"/>
            <a:ext cx="3417404" cy="480131"/>
          </a:xfrm>
          <a:prstGeom prst="rect">
            <a:avLst/>
          </a:prstGeom>
          <a:noFill/>
        </p:spPr>
        <p:txBody>
          <a:bodyPr wrap="square" rtlCol="0">
            <a:spAutoFit/>
          </a:bodyPr>
          <a:lstStyle/>
          <a:p>
            <a:pPr marL="0" indent="0">
              <a:buNone/>
            </a:pPr>
            <a:r>
              <a:rPr lang="en-US" sz="2800" b="1" dirty="0"/>
              <a:t>Online survey</a:t>
            </a:r>
          </a:p>
        </p:txBody>
      </p:sp>
      <p:sp>
        <p:nvSpPr>
          <p:cNvPr id="9" name="Content Placeholder 7"/>
          <p:cNvSpPr txBox="1">
            <a:spLocks/>
          </p:cNvSpPr>
          <p:nvPr/>
        </p:nvSpPr>
        <p:spPr>
          <a:xfrm>
            <a:off x="1578133" y="5280348"/>
            <a:ext cx="9457944"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a:t>Focus Groups</a:t>
            </a:r>
            <a:endParaRPr lang="en-US" b="1" dirty="0"/>
          </a:p>
        </p:txBody>
      </p:sp>
    </p:spTree>
    <p:extLst>
      <p:ext uri="{BB962C8B-B14F-4D97-AF65-F5344CB8AC3E}">
        <p14:creationId xmlns:p14="http://schemas.microsoft.com/office/powerpoint/2010/main" val="47097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were they asked?</a:t>
            </a:r>
          </a:p>
        </p:txBody>
      </p:sp>
      <p:graphicFrame>
        <p:nvGraphicFramePr>
          <p:cNvPr id="5" name="Content Placeholder 4"/>
          <p:cNvGraphicFramePr>
            <a:graphicFrameLocks/>
          </p:cNvGraphicFramePr>
          <p:nvPr>
            <p:extLst>
              <p:ext uri="{D42A27DB-BD31-4B8C-83A1-F6EECF244321}">
                <p14:modId xmlns:p14="http://schemas.microsoft.com/office/powerpoint/2010/main" val="1504238748"/>
              </p:ext>
            </p:extLst>
          </p:nvPr>
        </p:nvGraphicFramePr>
        <p:xfrm>
          <a:off x="1525839" y="1690688"/>
          <a:ext cx="9245793" cy="383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37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cs typeface="Arial" charset="0"/>
              </a:rPr>
              <a:t>Focus group findings</a:t>
            </a:r>
            <a:br>
              <a:rPr lang="en-US" dirty="0">
                <a:latin typeface="Arial" charset="0"/>
                <a:cs typeface="Arial" charset="0"/>
              </a:rPr>
            </a:br>
            <a:r>
              <a:rPr lang="en-US" sz="3600" b="0" dirty="0"/>
              <a:t>Reasons for joining committees</a:t>
            </a:r>
          </a:p>
        </p:txBody>
      </p:sp>
      <p:graphicFrame>
        <p:nvGraphicFramePr>
          <p:cNvPr id="6" name="Content Placeholder 4"/>
          <p:cNvGraphicFramePr>
            <a:graphicFrameLocks noGrp="1"/>
          </p:cNvGraphicFramePr>
          <p:nvPr>
            <p:ph sz="half" idx="1"/>
            <p:extLst>
              <p:ext uri="{D42A27DB-BD31-4B8C-83A1-F6EECF244321}">
                <p14:modId xmlns:p14="http://schemas.microsoft.com/office/powerpoint/2010/main" val="1470579080"/>
              </p:ext>
            </p:extLst>
          </p:nvPr>
        </p:nvGraphicFramePr>
        <p:xfrm>
          <a:off x="618744" y="1669225"/>
          <a:ext cx="5181600" cy="3884613"/>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p:cNvSpPr txBox="1">
            <a:spLocks noGrp="1"/>
          </p:cNvSpPr>
          <p:nvPr>
            <p:ph sz="half" idx="2"/>
          </p:nvPr>
        </p:nvSpPr>
        <p:spPr>
          <a:xfrm>
            <a:off x="6391656" y="1570864"/>
            <a:ext cx="5605272" cy="4711033"/>
          </a:xfrm>
          <a:prstGeom prst="rect">
            <a:avLst/>
          </a:prstGeom>
          <a:noFill/>
        </p:spPr>
        <p:txBody>
          <a:bodyPr wrap="square" rtlCol="0">
            <a:spAutoFit/>
          </a:bodyPr>
          <a:lstStyle/>
          <a:p>
            <a:pPr>
              <a:spcAft>
                <a:spcPts val="1200"/>
              </a:spcAft>
            </a:pPr>
            <a:r>
              <a:rPr lang="en-US" dirty="0"/>
              <a:t>“I get a buzz out of it”.</a:t>
            </a:r>
          </a:p>
          <a:p>
            <a:pPr>
              <a:spcAft>
                <a:spcPts val="1200"/>
              </a:spcAft>
            </a:pPr>
            <a:r>
              <a:rPr lang="is-IS" dirty="0"/>
              <a:t>“You can see how things could be better, so that’s how you get involved”.</a:t>
            </a:r>
          </a:p>
          <a:p>
            <a:pPr>
              <a:spcAft>
                <a:spcPts val="1200"/>
              </a:spcAft>
            </a:pPr>
            <a:r>
              <a:rPr lang="is-IS" dirty="0"/>
              <a:t>“You get a lot of personal growth, don’t you”.</a:t>
            </a:r>
          </a:p>
          <a:p>
            <a:pPr>
              <a:spcAft>
                <a:spcPts val="1200"/>
              </a:spcAft>
            </a:pPr>
            <a:r>
              <a:rPr lang="is-IS" dirty="0"/>
              <a:t>“Hopefully it might help me find a job”</a:t>
            </a:r>
          </a:p>
          <a:p>
            <a:pPr>
              <a:spcAft>
                <a:spcPts val="1200"/>
              </a:spcAft>
            </a:pPr>
            <a:r>
              <a:rPr lang="is-IS" dirty="0"/>
              <a:t>“I love motivating people”</a:t>
            </a:r>
            <a:endParaRPr lang="en-US" dirty="0"/>
          </a:p>
        </p:txBody>
      </p:sp>
    </p:spTree>
    <p:extLst>
      <p:ext uri="{BB962C8B-B14F-4D97-AF65-F5344CB8AC3E}">
        <p14:creationId xmlns:p14="http://schemas.microsoft.com/office/powerpoint/2010/main" val="387191706"/>
      </p:ext>
    </p:extLst>
  </p:cSld>
  <p:clrMapOvr>
    <a:masterClrMapping/>
  </p:clrMapOvr>
</p:sld>
</file>

<file path=ppt/theme/theme1.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02BA62A2-C8A3-904C-AAB6-77318BF49C86}"/>
    </a:ext>
  </a:extLst>
</a:theme>
</file>

<file path=ppt/theme/theme10.xml><?xml version="1.0" encoding="utf-8"?>
<a:theme xmlns:a="http://schemas.openxmlformats.org/drawingml/2006/main" name="10_Tonsle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91B06382-8B35-C543-8185-C74F5AF66DC1}"/>
    </a:ext>
  </a:extLst>
</a:theme>
</file>

<file path=ppt/theme/theme11.xml><?xml version="1.0" encoding="utf-8"?>
<a:theme xmlns:a="http://schemas.openxmlformats.org/drawingml/2006/main" name="11_Celebrating our peop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4CC4BA2F-6B50-3543-87AD-571AFC1996E6}"/>
    </a:ext>
  </a:extLst>
</a:theme>
</file>

<file path=ppt/theme/theme12.xml><?xml version="1.0" encoding="utf-8"?>
<a:theme xmlns:a="http://schemas.openxmlformats.org/drawingml/2006/main" name="12_Recent achievemen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357F3525-B209-1E43-93E6-FCE0F9CF847E}"/>
    </a:ext>
  </a:extLst>
</a:theme>
</file>

<file path=ppt/theme/theme13.xml><?xml version="1.0" encoding="utf-8"?>
<a:theme xmlns:a="http://schemas.openxmlformats.org/drawingml/2006/main" name="13_Campus experien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28B2879A-7279-0945-9007-82402FC2551F}"/>
    </a:ext>
  </a:extLst>
</a:theme>
</file>

<file path=ppt/theme/theme14.xml><?xml version="1.0" encoding="utf-8"?>
<a:theme xmlns:a="http://schemas.openxmlformats.org/drawingml/2006/main" name="14_Matthew Flinders Quo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9ED46FFD-0235-504C-8F67-612E3130A281}"/>
    </a:ext>
  </a:extLst>
</a:theme>
</file>

<file path=ppt/theme/theme15.xml><?xml version="1.0" encoding="utf-8"?>
<a:theme xmlns:a="http://schemas.openxmlformats.org/drawingml/2006/main" name="15_Experiment Brave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98E47D51-70C4-2241-AD9A-55363DEA728B}"/>
    </a:ext>
  </a:extLst>
</a:theme>
</file>

<file path=ppt/theme/theme16.xml><?xml version="1.0" encoding="utf-8"?>
<a:theme xmlns:a="http://schemas.openxmlformats.org/drawingml/2006/main" name="16_Registry R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21166DD4-8CA1-C641-B191-8ABB0F6FEC0A}"/>
    </a:ext>
  </a:extLst>
</a:theme>
</file>

<file path=ppt/theme/theme17.xml><?xml version="1.0" encoding="utf-8"?>
<a:theme xmlns:a="http://schemas.openxmlformats.org/drawingml/2006/main" name="17_Tonsley im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326AFE9F-F05C-874F-B592-9ADC9D767F36}"/>
    </a:ext>
  </a:extLst>
</a:theme>
</file>

<file path=ppt/theme/theme18.xml><?xml version="1.0" encoding="utf-8"?>
<a:theme xmlns:a="http://schemas.openxmlformats.org/drawingml/2006/main" name="18_Victoria Squa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2AE8E526-A2FB-FB43-A73C-54FE866B34F5}"/>
    </a:ext>
  </a:extLst>
</a:theme>
</file>

<file path=ppt/theme/theme19.xml><?xml version="1.0" encoding="utf-8"?>
<a:theme xmlns:a="http://schemas.openxmlformats.org/drawingml/2006/main" name="19_Foo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C1621568-1E95-D84A-8AFE-86346E6483B5}"/>
    </a:ext>
  </a:extLst>
</a:theme>
</file>

<file path=ppt/theme/theme2.xml><?xml version="1.0" encoding="utf-8"?>
<a:theme xmlns:a="http://schemas.openxmlformats.org/drawingml/2006/main" name="2_Flinders fac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5C66C183-5FD4-1C40-96B3-DEA1163FF12F}"/>
    </a:ext>
  </a:extLst>
</a:theme>
</file>

<file path=ppt/theme/theme20.xml><?xml version="1.0" encoding="utf-8"?>
<a:theme xmlns:a="http://schemas.openxmlformats.org/drawingml/2006/main" name="20_Thank you/ques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15C9689D-56FF-F147-9840-11CA68C15D08}"/>
    </a:ext>
  </a:extLst>
</a:theme>
</file>

<file path=ppt/theme/theme21.xml><?xml version="1.0" encoding="utf-8"?>
<a:theme xmlns:a="http://schemas.openxmlformats.org/drawingml/2006/main" name="21_End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0C936068-84C2-CC40-AC63-88B9BCDEF4F2}"/>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lleg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60C95115-02D9-D14B-B43E-41213E601D0B}"/>
    </a:ext>
  </a:extLst>
</a:theme>
</file>

<file path=ppt/theme/theme4.xml><?xml version="1.0" encoding="utf-8"?>
<a:theme xmlns:a="http://schemas.openxmlformats.org/drawingml/2006/main" name="4_Geographic footpr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4C04A34B-2045-A14E-91DB-8BF070D87FAD}"/>
    </a:ext>
  </a:extLst>
</a:theme>
</file>

<file path=ppt/theme/theme5.xml><?xml version="1.0" encoding="utf-8"?>
<a:theme xmlns:a="http://schemas.openxmlformats.org/drawingml/2006/main" name="5_Internationally engag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E774EAE2-6BFC-4E43-88CB-24947AE7851A}"/>
    </a:ext>
  </a:extLst>
</a:theme>
</file>

<file path=ppt/theme/theme6.xml><?xml version="1.0" encoding="utf-8"?>
<a:theme xmlns:a="http://schemas.openxmlformats.org/drawingml/2006/main" name="6_2025 Agend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4385ABB2-463C-4E48-AE1D-A6A6B109481A}"/>
    </a:ext>
  </a:extLst>
</a:theme>
</file>

<file path=ppt/theme/theme7.xml><?xml version="1.0" encoding="utf-8"?>
<a:theme xmlns:a="http://schemas.openxmlformats.org/drawingml/2006/main" name="7_Vision Mission statem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65C794E1-F91B-1045-9D31-F4C2582EA8D8}"/>
    </a:ext>
  </a:extLst>
</a:theme>
</file>

<file path=ppt/theme/theme8.xml><?xml version="1.0" encoding="utf-8"?>
<a:theme xmlns:a="http://schemas.openxmlformats.org/drawingml/2006/main" name="8_Research excellen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DD51A02C-D119-7340-B4D0-BA61BE0AF97D}"/>
    </a:ext>
  </a:extLst>
</a:theme>
</file>

<file path=ppt/theme/theme9.xml><?xml version="1.0" encoding="utf-8"?>
<a:theme xmlns:a="http://schemas.openxmlformats.org/drawingml/2006/main" name="9_Innovation and Enterpri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_391 Corporate powerpoin" id="{BE109C34-8A3B-134C-AFE1-4C9149EE6626}" vid="{F0B930CC-2458-284F-A886-1F2F56EF14C9}"/>
    </a:ext>
  </a:extLst>
</a:theme>
</file>

<file path=docProps/app.xml><?xml version="1.0" encoding="utf-8"?>
<Properties xmlns="http://schemas.openxmlformats.org/officeDocument/2006/extended-properties" xmlns:vt="http://schemas.openxmlformats.org/officeDocument/2006/docPropsVTypes">
  <Template>Flinders OCE_391 Corporate powerpoin</Template>
  <TotalTime>698</TotalTime>
  <Words>4211</Words>
  <Application>Microsoft Macintosh PowerPoint</Application>
  <PresentationFormat>Widescreen</PresentationFormat>
  <Paragraphs>411</Paragraphs>
  <Slides>25</Slides>
  <Notes>25</Notes>
  <HiddenSlides>0</HiddenSlides>
  <MMClips>0</MMClips>
  <ScaleCrop>false</ScaleCrop>
  <HeadingPairs>
    <vt:vector size="6" baseType="variant">
      <vt:variant>
        <vt:lpstr>Fonts Used</vt:lpstr>
      </vt:variant>
      <vt:variant>
        <vt:i4>2</vt:i4>
      </vt:variant>
      <vt:variant>
        <vt:lpstr>Theme</vt:lpstr>
      </vt:variant>
      <vt:variant>
        <vt:i4>21</vt:i4>
      </vt:variant>
      <vt:variant>
        <vt:lpstr>Slide Titles</vt:lpstr>
      </vt:variant>
      <vt:variant>
        <vt:i4>25</vt:i4>
      </vt:variant>
    </vt:vector>
  </HeadingPairs>
  <TitlesOfParts>
    <vt:vector size="48" baseType="lpstr">
      <vt:lpstr>Arial</vt:lpstr>
      <vt:lpstr>Calibri</vt:lpstr>
      <vt:lpstr>1_Title Slide</vt:lpstr>
      <vt:lpstr>2_Flinders facts</vt:lpstr>
      <vt:lpstr>3_Colleges</vt:lpstr>
      <vt:lpstr>4_Geographic footprint</vt:lpstr>
      <vt:lpstr>5_Internationally engaged</vt:lpstr>
      <vt:lpstr>6_2025 Agenda</vt:lpstr>
      <vt:lpstr>7_Vision Mission statement</vt:lpstr>
      <vt:lpstr>8_Research excellence</vt:lpstr>
      <vt:lpstr>9_Innovation and Enterprise</vt:lpstr>
      <vt:lpstr>10_Tonsley</vt:lpstr>
      <vt:lpstr>11_Celebrating our people</vt:lpstr>
      <vt:lpstr>12_Recent achievements</vt:lpstr>
      <vt:lpstr>13_Campus experience</vt:lpstr>
      <vt:lpstr>14_Matthew Flinders Quote</vt:lpstr>
      <vt:lpstr>15_Experiment Bravely</vt:lpstr>
      <vt:lpstr>16_Registry Road</vt:lpstr>
      <vt:lpstr>17_Tonsley image</vt:lpstr>
      <vt:lpstr>18_Victoria Square</vt:lpstr>
      <vt:lpstr>19_Footer</vt:lpstr>
      <vt:lpstr>20_Thank you/questions</vt:lpstr>
      <vt:lpstr>21_End slide</vt:lpstr>
      <vt:lpstr>PowerPoint Presentation</vt:lpstr>
      <vt:lpstr>G’Day!</vt:lpstr>
      <vt:lpstr>Volunteering declining in Australia</vt:lpstr>
      <vt:lpstr>Grassroots associations are the neglected majority</vt:lpstr>
      <vt:lpstr>What are they?</vt:lpstr>
      <vt:lpstr>Leaders of grassroots associations are my focus</vt:lpstr>
      <vt:lpstr>Methodology</vt:lpstr>
      <vt:lpstr>What were they asked?</vt:lpstr>
      <vt:lpstr>Focus group findings Reasons for joining committees</vt:lpstr>
      <vt:lpstr>Focus group findings Barriers to joining committees</vt:lpstr>
      <vt:lpstr>Focus group findings Factors for committee success</vt:lpstr>
      <vt:lpstr>Focus group findings Reasons for committee difficulties</vt:lpstr>
      <vt:lpstr>Focus group findings Successful recruitment strategies</vt:lpstr>
      <vt:lpstr>Summary of focus group findings</vt:lpstr>
      <vt:lpstr>Survey findings Who responded?</vt:lpstr>
      <vt:lpstr>Survey findings Current state of grassroots associations </vt:lpstr>
      <vt:lpstr>Survey findings Why people lead grassroots associations</vt:lpstr>
      <vt:lpstr>Survey findings Barriers to leadership </vt:lpstr>
      <vt:lpstr>Survey findings Attributes of successful committees</vt:lpstr>
      <vt:lpstr>Survey findings Recruitments strategies for new leaders</vt:lpstr>
      <vt:lpstr>PowerPoint Presentation</vt:lpstr>
      <vt:lpstr>Conclusions</vt:lpstr>
      <vt:lpstr>Further research opportunities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Christel Mex</dc:creator>
  <cp:lastModifiedBy>Christel Mex</cp:lastModifiedBy>
  <cp:revision>46</cp:revision>
  <cp:lastPrinted>2018-07-20T03:32:21Z</cp:lastPrinted>
  <dcterms:created xsi:type="dcterms:W3CDTF">2017-11-13T23:16:47Z</dcterms:created>
  <dcterms:modified xsi:type="dcterms:W3CDTF">2019-04-07T09:03:35Z</dcterms:modified>
</cp:coreProperties>
</file>