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66" r:id="rId3"/>
    <p:sldId id="257" r:id="rId4"/>
    <p:sldId id="285" r:id="rId5"/>
    <p:sldId id="286" r:id="rId6"/>
    <p:sldId id="270" r:id="rId7"/>
    <p:sldId id="264" r:id="rId8"/>
    <p:sldId id="271" r:id="rId9"/>
    <p:sldId id="301" r:id="rId10"/>
    <p:sldId id="296" r:id="rId11"/>
    <p:sldId id="261" r:id="rId12"/>
    <p:sldId id="259" r:id="rId13"/>
    <p:sldId id="262" r:id="rId14"/>
    <p:sldId id="263" r:id="rId15"/>
    <p:sldId id="293" r:id="rId16"/>
    <p:sldId id="272" r:id="rId17"/>
    <p:sldId id="309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79592" autoAdjust="0"/>
  </p:normalViewPr>
  <p:slideViewPr>
    <p:cSldViewPr snapToGrid="0">
      <p:cViewPr varScale="1">
        <p:scale>
          <a:sx n="61" d="100"/>
          <a:sy n="61" d="100"/>
        </p:scale>
        <p:origin x="8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A7FA-E51B-45E1-9748-41A7E47E7D13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C942D-5C5E-48D2-874C-67258E34662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5197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Climate science</a:t>
            </a:r>
            <a:r>
              <a:rPr lang="en-AU" baseline="0" dirty="0"/>
              <a:t> and knowledge – SA Government </a:t>
            </a:r>
            <a:r>
              <a:rPr lang="en-AU" dirty="0"/>
              <a:t>https://www.environment.sa.gov.au/topics/climate-change/climate-science-knowledge-resources </a:t>
            </a:r>
          </a:p>
          <a:p>
            <a:endParaRPr lang="en-AU" dirty="0"/>
          </a:p>
          <a:p>
            <a:r>
              <a:rPr lang="en-AU" dirty="0"/>
              <a:t>Use of potable and non-potable water </a:t>
            </a:r>
          </a:p>
          <a:p>
            <a:r>
              <a:rPr lang="en-AU" dirty="0"/>
              <a:t>Water in the environment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83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Or the cheapest white acrylic paint you can find</a:t>
            </a:r>
          </a:p>
          <a:p>
            <a:r>
              <a:rPr lang="en-AU" dirty="0"/>
              <a:t>Shade cloth – limit green –cuts out too much of the light spectrum </a:t>
            </a:r>
          </a:p>
          <a:p>
            <a:r>
              <a:rPr lang="en-AU" dirty="0"/>
              <a:t>White shade cloth – 50% shade no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48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Lots in Adelaide / SA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383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09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But they are vital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18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Explore the heat maps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4609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491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035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4612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And older established trees – like ecocities </a:t>
            </a:r>
          </a:p>
          <a:p>
            <a:r>
              <a:rPr lang="en-AU" dirty="0"/>
              <a:t>Getting to know a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604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Hole 1 metre around the pot / base of tree</a:t>
            </a:r>
          </a:p>
          <a:p>
            <a:r>
              <a:rPr lang="en-AU" dirty="0"/>
              <a:t>Roots getting into soil – give it a chance</a:t>
            </a:r>
          </a:p>
          <a:p>
            <a:r>
              <a:rPr lang="en-AU" dirty="0"/>
              <a:t>Prune canopy down by 1/3 to focus energy into roots</a:t>
            </a:r>
          </a:p>
          <a:p>
            <a:r>
              <a:rPr lang="en-AU" dirty="0"/>
              <a:t>Any tree moving from pot to soil is going to be shocked – reduce size straight away</a:t>
            </a:r>
          </a:p>
          <a:p>
            <a:r>
              <a:rPr lang="en-AU" dirty="0"/>
              <a:t>Cycle of the tree – roots take up nutrients from deep in the soil to the leaves – the leaves drop to the ground – insects / soil microbes break down leaves freeing up nutrients for tree</a:t>
            </a:r>
          </a:p>
          <a:p>
            <a:r>
              <a:rPr lang="en-AU" dirty="0"/>
              <a:t>Deciduous trees in cool months- they are dormant – plant and reduce canopy</a:t>
            </a:r>
          </a:p>
          <a:p>
            <a:r>
              <a:rPr lang="en-AU" dirty="0"/>
              <a:t>Non-deciduous trees spring when the soil is warm </a:t>
            </a:r>
          </a:p>
          <a:p>
            <a:r>
              <a:rPr lang="en-AU" dirty="0"/>
              <a:t>Focus on the tree putting down strong roots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C942D-5C5E-48D2-874C-67258E34662A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144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971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714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83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50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741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95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884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937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40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7411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198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7498B-F91D-4379-8827-E25E7F95CEC9}" type="datetimeFigureOut">
              <a:rPr lang="en-AU" smtClean="0"/>
              <a:t>28/06/2021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C11CF-EA2B-43F5-A9E4-4411BD853E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497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Tree, where? ….and how?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Adelaide’s climate – future climate projections </a:t>
            </a:r>
          </a:p>
          <a:p>
            <a:r>
              <a:rPr lang="en-AU" dirty="0"/>
              <a:t>Choosing the right tree for the job means choosing the right tree for the future </a:t>
            </a:r>
          </a:p>
          <a:p>
            <a:r>
              <a:rPr lang="en-AU" dirty="0"/>
              <a:t>Establishing the right tree – give it the best start in life!</a:t>
            </a:r>
          </a:p>
          <a:p>
            <a:r>
              <a:rPr lang="en-AU" dirty="0"/>
              <a:t>Maintaining that tree to enhance productivity (feed me!)</a:t>
            </a:r>
          </a:p>
          <a:p>
            <a:r>
              <a:rPr lang="en-AU" dirty="0"/>
              <a:t>Climate change and heat islands </a:t>
            </a:r>
          </a:p>
          <a:p>
            <a:r>
              <a:rPr lang="en-AU" dirty="0"/>
              <a:t>Doing more with less (water) </a:t>
            </a:r>
          </a:p>
          <a:p>
            <a:r>
              <a:rPr lang="en-AU" dirty="0"/>
              <a:t>Water in the environment – cooling (shade) and evapotranspiration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116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89" y="0"/>
            <a:ext cx="3154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29519" cy="81076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62" y="0"/>
            <a:ext cx="8251638" cy="379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2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Selection -  things to consider…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Site aspect &amp; micro climate </a:t>
            </a:r>
          </a:p>
          <a:p>
            <a:r>
              <a:rPr lang="en-AU" dirty="0"/>
              <a:t>Soil quality – making it a sponge – a long term project </a:t>
            </a:r>
          </a:p>
          <a:p>
            <a:r>
              <a:rPr lang="en-AU" dirty="0"/>
              <a:t>The size and spread of the tree = your capacity to prune and maintain</a:t>
            </a:r>
          </a:p>
          <a:p>
            <a:r>
              <a:rPr lang="en-AU" dirty="0"/>
              <a:t>Is cleaning gutters an issue? – second storey issues (gutter design and modification) </a:t>
            </a:r>
          </a:p>
          <a:p>
            <a:r>
              <a:rPr lang="en-AU" dirty="0"/>
              <a:t>Composting of leaf litter, putting it in green bin or letting it accumulate around trees (the case for the “messy” garden) </a:t>
            </a:r>
          </a:p>
        </p:txBody>
      </p:sp>
    </p:spTree>
    <p:extLst>
      <p:ext uri="{BB962C8B-B14F-4D97-AF65-F5344CB8AC3E}">
        <p14:creationId xmlns:p14="http://schemas.microsoft.com/office/powerpoint/2010/main" val="1775892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But, what is the right tree for you?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We already live in a modified landscape…</a:t>
            </a:r>
          </a:p>
          <a:p>
            <a:pPr lvl="1"/>
            <a:r>
              <a:rPr lang="en-AU" sz="3200" dirty="0"/>
              <a:t>Native trees are great…</a:t>
            </a:r>
          </a:p>
          <a:p>
            <a:pPr lvl="1"/>
            <a:r>
              <a:rPr lang="en-AU" sz="3200" dirty="0"/>
              <a:t>Exotic trees are great…</a:t>
            </a:r>
          </a:p>
          <a:p>
            <a:pPr lvl="1"/>
            <a:r>
              <a:rPr lang="en-AU" sz="3200" dirty="0"/>
              <a:t>Food producing trees are great…</a:t>
            </a:r>
          </a:p>
          <a:p>
            <a:pPr lvl="1"/>
            <a:r>
              <a:rPr lang="en-AU" sz="3200" dirty="0"/>
              <a:t>Most councils don’t want fruit trees as street trees (liability)</a:t>
            </a:r>
          </a:p>
          <a:p>
            <a:pPr lvl="1"/>
            <a:r>
              <a:rPr lang="en-AU" sz="3200" dirty="0"/>
              <a:t>Smaller blocks and deep root zones – in ground or in pots?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361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Establishment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8694683" cy="4667250"/>
          </a:xfrm>
        </p:spPr>
        <p:txBody>
          <a:bodyPr/>
          <a:lstStyle/>
          <a:p>
            <a:r>
              <a:rPr lang="en-AU" dirty="0"/>
              <a:t>Digging the right hole – how wide, how deep</a:t>
            </a:r>
          </a:p>
          <a:p>
            <a:r>
              <a:rPr lang="en-AU" dirty="0"/>
              <a:t>Getting the soil right – what is the best soil? </a:t>
            </a:r>
          </a:p>
          <a:p>
            <a:r>
              <a:rPr lang="en-AU" dirty="0"/>
              <a:t>Planting at the right time – when should you plant a tree? </a:t>
            </a:r>
          </a:p>
          <a:p>
            <a:r>
              <a:rPr lang="en-AU" dirty="0"/>
              <a:t>Getting that tree established – watering and pruning to get the best start in life</a:t>
            </a:r>
          </a:p>
        </p:txBody>
      </p:sp>
    </p:spTree>
    <p:extLst>
      <p:ext uri="{BB962C8B-B14F-4D97-AF65-F5344CB8AC3E}">
        <p14:creationId xmlns:p14="http://schemas.microsoft.com/office/powerpoint/2010/main" val="375584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Maintenance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01" y="2014811"/>
            <a:ext cx="10515600" cy="4351338"/>
          </a:xfrm>
        </p:spPr>
        <p:txBody>
          <a:bodyPr/>
          <a:lstStyle/>
          <a:p>
            <a:r>
              <a:rPr lang="en-AU" dirty="0"/>
              <a:t>Stress /  heat </a:t>
            </a:r>
          </a:p>
          <a:p>
            <a:r>
              <a:rPr lang="en-AU" dirty="0"/>
              <a:t>Maintaining a canopy</a:t>
            </a:r>
          </a:p>
          <a:p>
            <a:r>
              <a:rPr lang="en-AU" dirty="0"/>
              <a:t>Water and mulch 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…what not to do</a:t>
            </a:r>
          </a:p>
          <a:p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87" y="1876052"/>
            <a:ext cx="8089713" cy="37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73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58750"/>
            <a:ext cx="5905500" cy="33337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21" y="2472273"/>
            <a:ext cx="6830695" cy="3842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38842" y="6488668"/>
            <a:ext cx="484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https://www.youtube.com/watch?v=lFbloOu_raQ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960" y="3839408"/>
            <a:ext cx="236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Lime based white wash</a:t>
            </a:r>
          </a:p>
        </p:txBody>
      </p:sp>
    </p:spTree>
    <p:extLst>
      <p:ext uri="{BB962C8B-B14F-4D97-AF65-F5344CB8AC3E}">
        <p14:creationId xmlns:p14="http://schemas.microsoft.com/office/powerpoint/2010/main" val="6915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627" y="2414642"/>
            <a:ext cx="10515600" cy="1325563"/>
          </a:xfrm>
        </p:spPr>
        <p:txBody>
          <a:bodyPr/>
          <a:lstStyle/>
          <a:p>
            <a:r>
              <a:rPr lang="en-AU" dirty="0"/>
              <a:t>Some resources…</a:t>
            </a:r>
          </a:p>
        </p:txBody>
      </p:sp>
    </p:spTree>
    <p:extLst>
      <p:ext uri="{BB962C8B-B14F-4D97-AF65-F5344CB8AC3E}">
        <p14:creationId xmlns:p14="http://schemas.microsoft.com/office/powerpoint/2010/main" val="223042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12CF5-65EE-44D9-B51F-A7E31F25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Which plant where?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3C35E-439A-42FF-BADA-E2998B36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2030 / 2050 / 2070 – future trees</a:t>
            </a:r>
          </a:p>
          <a:p>
            <a:pPr marL="0" indent="0">
              <a:buNone/>
            </a:pPr>
            <a:r>
              <a:rPr lang="en-AU" dirty="0"/>
              <a:t>Some take home messages: </a:t>
            </a:r>
          </a:p>
          <a:p>
            <a:r>
              <a:rPr lang="en-AU" dirty="0"/>
              <a:t>Talk to your local nursery </a:t>
            </a:r>
          </a:p>
          <a:p>
            <a:r>
              <a:rPr lang="en-AU" dirty="0"/>
              <a:t>Look at climate matching for future conditions – what trees are grown successfully in similar climates </a:t>
            </a:r>
          </a:p>
          <a:p>
            <a:r>
              <a:rPr lang="en-AU" dirty="0"/>
              <a:t>Ideally trees that are low water / heat tolerant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05746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4447" cy="36986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241" y="6113123"/>
            <a:ext cx="450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https://joesconnectedgarden.wordpress.com/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969286" y="6113123"/>
            <a:ext cx="504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/>
              <a:t>https://www.facebook.com/JoesConnectedGarden/</a:t>
            </a: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26" y="2303124"/>
            <a:ext cx="6452767" cy="3553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DF6C68-13F7-4A57-9820-B566B6571BE6}"/>
              </a:ext>
            </a:extLst>
          </p:cNvPr>
          <p:cNvSpPr txBox="1"/>
          <p:nvPr/>
        </p:nvSpPr>
        <p:spPr>
          <a:xfrm>
            <a:off x="861848" y="4246179"/>
            <a:ext cx="29534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Open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Inspiration! </a:t>
            </a:r>
          </a:p>
        </p:txBody>
      </p:sp>
    </p:spTree>
    <p:extLst>
      <p:ext uri="{BB962C8B-B14F-4D97-AF65-F5344CB8AC3E}">
        <p14:creationId xmlns:p14="http://schemas.microsoft.com/office/powerpoint/2010/main" val="387743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Future Adelaide Climate - constraints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442" y="1690688"/>
            <a:ext cx="9803820" cy="5032375"/>
          </a:xfrm>
        </p:spPr>
        <p:txBody>
          <a:bodyPr>
            <a:normAutofit/>
          </a:bodyPr>
          <a:lstStyle/>
          <a:p>
            <a:endParaRPr lang="en-AU" dirty="0"/>
          </a:p>
          <a:p>
            <a:pPr marL="0" indent="0">
              <a:buNone/>
            </a:pPr>
            <a:r>
              <a:rPr lang="en-AU" dirty="0"/>
              <a:t>In a nut shell….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Green cover is really important - your front and back yards</a:t>
            </a:r>
          </a:p>
          <a:p>
            <a:r>
              <a:rPr lang="en-AU" dirty="0"/>
              <a:t>More heat with longer summers</a:t>
            </a:r>
          </a:p>
          <a:p>
            <a:r>
              <a:rPr lang="en-AU" dirty="0"/>
              <a:t>Less annual rainfall</a:t>
            </a:r>
          </a:p>
          <a:p>
            <a:r>
              <a:rPr lang="en-AU" dirty="0"/>
              <a:t>More energy in the weather – peak events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71227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28" y="359497"/>
            <a:ext cx="10515600" cy="1325563"/>
          </a:xfrm>
        </p:spPr>
        <p:txBody>
          <a:bodyPr/>
          <a:lstStyle/>
          <a:p>
            <a:r>
              <a:rPr lang="en-AU" dirty="0"/>
              <a:t>So…How to live with trees?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24245" cy="4010096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Trees are a nuisance….</a:t>
            </a:r>
          </a:p>
          <a:p>
            <a:endParaRPr lang="en-AU" dirty="0"/>
          </a:p>
          <a:p>
            <a:r>
              <a:rPr lang="en-AU" dirty="0"/>
              <a:t>Trees crack my house!</a:t>
            </a:r>
          </a:p>
          <a:p>
            <a:endParaRPr lang="en-AU" dirty="0"/>
          </a:p>
          <a:p>
            <a:r>
              <a:rPr lang="en-AU" dirty="0"/>
              <a:t>Trees buckle the paving / footpath</a:t>
            </a:r>
          </a:p>
          <a:p>
            <a:endParaRPr lang="en-AU" dirty="0"/>
          </a:p>
          <a:p>
            <a:r>
              <a:rPr lang="en-AU" dirty="0"/>
              <a:t>Trees drop leaves, block gutters</a:t>
            </a:r>
          </a:p>
          <a:p>
            <a:endParaRPr lang="en-AU" dirty="0"/>
          </a:p>
          <a:p>
            <a:r>
              <a:rPr lang="en-AU" dirty="0"/>
              <a:t>Trees will kill my children!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111293"/>
            <a:ext cx="4633644" cy="2131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273732"/>
            <a:ext cx="4633644" cy="2131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894" y="4489313"/>
            <a:ext cx="4642950" cy="2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28"/>
            <a:ext cx="12192000" cy="64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0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63" y="6273045"/>
            <a:ext cx="10294706" cy="46453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AU" dirty="0"/>
              <a:t>https://data.environment.sa.gov.au/Climate/Data-Systems/Urban-Heat-Mapping/Pages/default.aspx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" y="86074"/>
            <a:ext cx="12192000" cy="58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5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It’s all about the micro climate..</a:t>
            </a:r>
            <a:br>
              <a:rPr lang="en-AU" dirty="0"/>
            </a:br>
            <a:r>
              <a:rPr lang="en-AU" dirty="0"/>
              <a:t>That is a combination of factors…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Soil</a:t>
            </a:r>
          </a:p>
          <a:p>
            <a:r>
              <a:rPr lang="en-AU" dirty="0"/>
              <a:t>Wind</a:t>
            </a:r>
          </a:p>
          <a:p>
            <a:r>
              <a:rPr lang="en-AU" dirty="0"/>
              <a:t>Warmth</a:t>
            </a:r>
          </a:p>
          <a:p>
            <a:r>
              <a:rPr lang="en-AU" dirty="0"/>
              <a:t>Shade</a:t>
            </a:r>
          </a:p>
          <a:p>
            <a:r>
              <a:rPr lang="en-AU" dirty="0"/>
              <a:t>Wind breaks </a:t>
            </a:r>
          </a:p>
          <a:p>
            <a:r>
              <a:rPr lang="en-AU" dirty="0"/>
              <a:t>Other plants</a:t>
            </a:r>
          </a:p>
          <a:p>
            <a:endParaRPr lang="en-AU" dirty="0"/>
          </a:p>
          <a:p>
            <a:r>
              <a:rPr lang="en-AU" dirty="0"/>
              <a:t>Using to our advantage…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AA0B90-A19E-48E6-9744-660284848F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41" y="1891315"/>
            <a:ext cx="7127476" cy="32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70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 I plan around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3600" dirty="0"/>
              <a:t>New homes and extensions </a:t>
            </a:r>
          </a:p>
          <a:p>
            <a:r>
              <a:rPr lang="en-AU" sz="3600" dirty="0"/>
              <a:t>Tree protection zones during construction</a:t>
            </a:r>
          </a:p>
          <a:p>
            <a:r>
              <a:rPr lang="en-AU" sz="3600" dirty="0"/>
              <a:t>Working with a designer</a:t>
            </a:r>
          </a:p>
          <a:p>
            <a:r>
              <a:rPr lang="en-AU" sz="3600" dirty="0"/>
              <a:t>Not working with a “clean slate”</a:t>
            </a:r>
          </a:p>
          <a:p>
            <a:r>
              <a:rPr lang="en-AU" sz="3600" dirty="0"/>
              <a:t>Footings and engineering </a:t>
            </a:r>
          </a:p>
          <a:p>
            <a:r>
              <a:rPr lang="en-AU" sz="3600" dirty="0"/>
              <a:t>Permeable paving / WSUD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48021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Urban development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CD08F2-2281-4634-BD7E-E06DB9804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60939"/>
            <a:ext cx="9861705" cy="4659812"/>
          </a:xfrm>
        </p:spPr>
      </p:pic>
    </p:spTree>
    <p:extLst>
      <p:ext uri="{BB962C8B-B14F-4D97-AF65-F5344CB8AC3E}">
        <p14:creationId xmlns:p14="http://schemas.microsoft.com/office/powerpoint/2010/main" val="4087436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55"/>
            <a:ext cx="12425232" cy="571560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51925-4063-4E75-A6C6-13DABCE42CB9}"/>
              </a:ext>
            </a:extLst>
          </p:cNvPr>
          <p:cNvSpPr txBox="1"/>
          <p:nvPr/>
        </p:nvSpPr>
        <p:spPr>
          <a:xfrm>
            <a:off x="388883" y="6173480"/>
            <a:ext cx="508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/>
              <a:t>Variety of trees grown closely together </a:t>
            </a:r>
          </a:p>
        </p:txBody>
      </p:sp>
    </p:spTree>
    <p:extLst>
      <p:ext uri="{BB962C8B-B14F-4D97-AF65-F5344CB8AC3E}">
        <p14:creationId xmlns:p14="http://schemas.microsoft.com/office/powerpoint/2010/main" val="3777910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751</Words>
  <Application>Microsoft Office PowerPoint</Application>
  <PresentationFormat>Widescreen</PresentationFormat>
  <Paragraphs>115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Which Tree, where? ….and how? </vt:lpstr>
      <vt:lpstr>Future Adelaide Climate - constraints</vt:lpstr>
      <vt:lpstr>So…How to live with trees? </vt:lpstr>
      <vt:lpstr>PowerPoint Presentation</vt:lpstr>
      <vt:lpstr>PowerPoint Presentation</vt:lpstr>
      <vt:lpstr>It’s all about the micro climate.. That is a combination of factors…  </vt:lpstr>
      <vt:lpstr>How do I plan around trees</vt:lpstr>
      <vt:lpstr>Urban development </vt:lpstr>
      <vt:lpstr>PowerPoint Presentation</vt:lpstr>
      <vt:lpstr>PowerPoint Presentation</vt:lpstr>
      <vt:lpstr>Selection -  things to consider… </vt:lpstr>
      <vt:lpstr>But, what is the right tree for you? </vt:lpstr>
      <vt:lpstr>Establishment </vt:lpstr>
      <vt:lpstr>Maintenance </vt:lpstr>
      <vt:lpstr>PowerPoint Presentation</vt:lpstr>
      <vt:lpstr>Some resources…</vt:lpstr>
      <vt:lpstr>Which plant where?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Miller</dc:creator>
  <cp:lastModifiedBy>Russ T</cp:lastModifiedBy>
  <cp:revision>51</cp:revision>
  <dcterms:created xsi:type="dcterms:W3CDTF">2021-04-09T04:12:18Z</dcterms:created>
  <dcterms:modified xsi:type="dcterms:W3CDTF">2021-06-28T05:25:03Z</dcterms:modified>
</cp:coreProperties>
</file>