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69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Chronological, dated from June 2026. The gift band (1 Jul 2026 – 1 Jul 2027) is the alignment itself: every current membership carried to the new 1 July anchor at no cost. Next charge for everyone is 1 July 2027.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scsa_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02920"/>
            <a:ext cx="1143000" cy="11612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2468880"/>
            <a:ext cx="7772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</a:t>
            </a:r>
            <a:endParaRPr lang="en-US" sz="5200" dirty="0"/>
          </a:p>
        </p:txBody>
      </p:sp>
      <p:sp>
        <p:nvSpPr>
          <p:cNvPr id="4" name="Text 1"/>
          <p:cNvSpPr/>
          <p:nvPr/>
        </p:nvSpPr>
        <p:spPr>
          <a:xfrm>
            <a:off x="594360" y="3310128"/>
            <a:ext cx="8686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Communities SA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621792" y="4315968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AF3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21792" y="4956048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45B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2026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SCSA Offers Your Project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2743200" cy="2377440"/>
          </a:xfrm>
          <a:prstGeom prst="roundRect">
            <a:avLst>
              <a:gd name="adj" fmla="val 19231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322576"/>
            <a:ext cx="475488" cy="475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20240" y="1371600"/>
            <a:ext cx="1280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520440" y="1371600"/>
            <a:ext cx="8122615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5"/>
          <p:cNvSpPr/>
          <p:nvPr/>
        </p:nvSpPr>
        <p:spPr>
          <a:xfrm>
            <a:off x="3794760" y="1481328"/>
            <a:ext cx="7573975" cy="2157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Co-hosting your events on Facebook.</a:t>
            </a:r>
            <a:endParaRPr lang="en-US" sz="12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Sharing your stories, posts and events across Facebook and Instagram.</a:t>
            </a:r>
            <a:endParaRPr lang="en-US" sz="12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bio and links to your project website and socials on the SCSA website.</a:t>
            </a:r>
            <a:endParaRPr lang="en-US" sz="125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newsletters celebrating SCSA project achievements.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positions advertised via the SCSA LinkedIn page.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4023360"/>
            <a:ext cx="2743200" cy="2377440"/>
          </a:xfrm>
          <a:prstGeom prst="roundRect">
            <a:avLst>
              <a:gd name="adj" fmla="val 19231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822960" y="475488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" y="4974336"/>
            <a:ext cx="475488" cy="4754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920240" y="4023360"/>
            <a:ext cx="1280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3520440" y="4023360"/>
            <a:ext cx="8122615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0"/>
          <p:cNvSpPr/>
          <p:nvPr/>
        </p:nvSpPr>
        <p:spPr>
          <a:xfrm>
            <a:off x="3794760" y="4133088"/>
            <a:ext cx="7573975" cy="2157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0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</a:t>
            </a: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SCSA-affiliated project email account (e.g. yourproject@sustainablecommunitiessa.org.au).</a:t>
            </a:r>
            <a:endParaRPr lang="en-US" sz="1300" dirty="0"/>
          </a:p>
          <a:p>
            <a:pPr marL="177800" indent="-1778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Google Workspace access — extended Drive storage and longer Google Meet calls (up to 24 hours, against the 60-minute cap on free accounts).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SCSA Offers Your Project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2743200" cy="2377440"/>
          </a:xfrm>
          <a:prstGeom prst="roundRect">
            <a:avLst>
              <a:gd name="adj" fmla="val 19231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322576"/>
            <a:ext cx="475488" cy="475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20240" y="1371600"/>
            <a:ext cx="1280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520440" y="1371600"/>
            <a:ext cx="8122615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5"/>
          <p:cNvSpPr/>
          <p:nvPr/>
        </p:nvSpPr>
        <p:spPr>
          <a:xfrm>
            <a:off x="3794760" y="1481328"/>
            <a:ext cx="5287975" cy="2157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Liability Insurance — protects members of the public, important for public events.</a:t>
            </a:r>
            <a:endParaRPr lang="en-US" sz="130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Insurance — protects the volunteers themselves.</a:t>
            </a:r>
            <a:endParaRPr lang="en-US" sz="1300" dirty="0"/>
          </a:p>
          <a:p>
            <a:pPr marL="177800" indent="-1778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is provided through our partnership with Green Adelaide.</a:t>
            </a:r>
            <a:endParaRPr lang="en-US" sz="1300" dirty="0"/>
          </a:p>
        </p:txBody>
      </p:sp>
      <p:pic>
        <p:nvPicPr>
          <p:cNvPr id="9" name="Image 1" descr="/home/claude/assets/green_adelaide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2775" y="2122869"/>
            <a:ext cx="1920240" cy="87490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548640" y="4023360"/>
            <a:ext cx="2743200" cy="2377440"/>
          </a:xfrm>
          <a:prstGeom prst="roundRect">
            <a:avLst>
              <a:gd name="adj" fmla="val 19231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7"/>
          <p:cNvSpPr/>
          <p:nvPr/>
        </p:nvSpPr>
        <p:spPr>
          <a:xfrm>
            <a:off x="822960" y="475488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" y="4974336"/>
            <a:ext cx="475488" cy="4754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920240" y="4023360"/>
            <a:ext cx="1280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3520440" y="4023360"/>
            <a:ext cx="8122615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0"/>
          <p:cNvSpPr/>
          <p:nvPr/>
        </p:nvSpPr>
        <p:spPr>
          <a:xfrm>
            <a:off x="3794760" y="4133088"/>
            <a:ext cx="7573975" cy="2157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an incorporated entity, SCSA can:</a:t>
            </a:r>
            <a:endParaRPr lang="en-US" sz="1300" dirty="0"/>
          </a:p>
          <a:p>
            <a:pPr marL="355600" lvl="1" indent="-1778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your project funds in our bank account.</a:t>
            </a:r>
            <a:endParaRPr lang="en-US" sz="1300" dirty="0"/>
          </a:p>
          <a:p>
            <a:pPr marL="355600" lvl="1" indent="-1778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invoices or reimburse project costs directly from your funds.</a:t>
            </a:r>
            <a:endParaRPr lang="en-US" sz="1300" dirty="0"/>
          </a:p>
          <a:p>
            <a:pPr marL="355600" lvl="1" indent="-1778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you apply for grants — many require groups to be incorporated and insured, which you gain as an auspiced SCSA project.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to Contact at SCSA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548640" y="1920240"/>
            <a:ext cx="2036003" cy="28803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1191738" y="154533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190" y="1732788"/>
            <a:ext cx="374904" cy="3749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242316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58368" y="288036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Secretary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9808" y="3447288"/>
            <a:ext cx="1670243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enquiries — your first point of contact.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2813243" y="1920240"/>
            <a:ext cx="2036003" cy="28803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3456341" y="154533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793" y="1732788"/>
            <a:ext cx="374904" cy="37490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922971" y="242316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chair@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2922971" y="288036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014411" y="3447288"/>
            <a:ext cx="1670243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&amp; auspicing support (letters of currency, insurance).</a:t>
            </a:r>
            <a:endParaRPr lang="en-US" sz="1150" dirty="0"/>
          </a:p>
          <a:p>
            <a:pPr marL="152400" indent="-152400" algn="l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matters.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5077846" y="1920240"/>
            <a:ext cx="2036003" cy="28803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6" name="Shape 12"/>
          <p:cNvSpPr/>
          <p:nvPr/>
        </p:nvSpPr>
        <p:spPr>
          <a:xfrm>
            <a:off x="5720944" y="154533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8396" y="1732788"/>
            <a:ext cx="374904" cy="37490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187574" y="242316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membership@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187574" y="288036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Memberships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5279014" y="3447288"/>
            <a:ext cx="1670243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payments.</a:t>
            </a:r>
            <a:endParaRPr lang="en-US" sz="1150" dirty="0"/>
          </a:p>
          <a:p>
            <a:pPr marL="152400" indent="-152400" algn="l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volunteer lists.</a:t>
            </a:r>
            <a:endParaRPr lang="en-US" sz="1150" dirty="0"/>
          </a:p>
          <a:p>
            <a:pPr marL="152400" indent="-152400" algn="l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Chargebee queries.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7342449" y="1920240"/>
            <a:ext cx="2036003" cy="28803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2" name="Shape 17"/>
          <p:cNvSpPr/>
          <p:nvPr/>
        </p:nvSpPr>
        <p:spPr>
          <a:xfrm>
            <a:off x="7985547" y="154533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999" y="1732788"/>
            <a:ext cx="374904" cy="37490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452177" y="242316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treasurer@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7452177" y="288036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Treasurer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7543617" y="3447288"/>
            <a:ext cx="1670243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requests.</a:t>
            </a:r>
            <a:endParaRPr lang="en-US" sz="1150" dirty="0"/>
          </a:p>
          <a:p>
            <a:pPr marL="152400" indent="-152400" algn="l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financial statements.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9607052" y="1920240"/>
            <a:ext cx="2036003" cy="28803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8" name="Shape 22"/>
          <p:cNvSpPr/>
          <p:nvPr/>
        </p:nvSpPr>
        <p:spPr>
          <a:xfrm>
            <a:off x="10250150" y="154533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7602" y="1732788"/>
            <a:ext cx="374904" cy="374904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716780" y="242316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comms@</a:t>
            </a:r>
            <a:endParaRPr lang="en-US" sz="1250" dirty="0"/>
          </a:p>
        </p:txBody>
      </p:sp>
      <p:sp>
        <p:nvSpPr>
          <p:cNvPr id="31" name="Text 24"/>
          <p:cNvSpPr/>
          <p:nvPr/>
        </p:nvSpPr>
        <p:spPr>
          <a:xfrm>
            <a:off x="9716780" y="288036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1500" dirty="0"/>
          </a:p>
        </p:txBody>
      </p:sp>
      <p:sp>
        <p:nvSpPr>
          <p:cNvPr id="32" name="Text 25"/>
          <p:cNvSpPr/>
          <p:nvPr/>
        </p:nvSpPr>
        <p:spPr>
          <a:xfrm>
            <a:off x="9808220" y="3447288"/>
            <a:ext cx="1670243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AGM ticketing.</a:t>
            </a:r>
            <a:endParaRPr lang="en-US" sz="1150" dirty="0"/>
          </a:p>
          <a:p>
            <a:pPr marL="152400" indent="-152400" algn="l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Newsletter.</a:t>
            </a:r>
            <a:endParaRPr lang="en-US" sz="1150" dirty="0"/>
          </a:p>
          <a:p>
            <a:pPr marL="152400" indent="-152400" algn="l"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&amp; social media.</a:t>
            </a:r>
            <a:endParaRPr lang="en-US" sz="1150" dirty="0"/>
          </a:p>
        </p:txBody>
      </p:sp>
      <p:sp>
        <p:nvSpPr>
          <p:cNvPr id="33" name="Text 26"/>
          <p:cNvSpPr/>
          <p:nvPr/>
        </p:nvSpPr>
        <p:spPr>
          <a:xfrm>
            <a:off x="548640" y="50292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addresses end in @sustainablecommunitiessa.org.au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Changes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548640" y="1325880"/>
            <a:ext cx="2743200" cy="1145286"/>
          </a:xfrm>
          <a:prstGeom prst="roundRect">
            <a:avLst>
              <a:gd name="adj" fmla="val 39920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822960" y="1543484"/>
            <a:ext cx="710077" cy="710077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379" y="1713903"/>
            <a:ext cx="369240" cy="369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15917" y="1325880"/>
            <a:ext cx="1484483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520440" y="1325880"/>
            <a:ext cx="8122615" cy="1145286"/>
          </a:xfrm>
          <a:prstGeom prst="roundRect">
            <a:avLst>
              <a:gd name="adj" fmla="val 9581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5"/>
          <p:cNvSpPr/>
          <p:nvPr/>
        </p:nvSpPr>
        <p:spPr>
          <a:xfrm>
            <a:off x="3794760" y="1435608"/>
            <a:ext cx="7573975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is now $15 — the first increase since SCSA was established in 2008.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2635758"/>
            <a:ext cx="2743200" cy="1145286"/>
          </a:xfrm>
          <a:prstGeom prst="roundRect">
            <a:avLst>
              <a:gd name="adj" fmla="val 39920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822960" y="2853362"/>
            <a:ext cx="710077" cy="710077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379" y="3023781"/>
            <a:ext cx="369240" cy="3692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15917" y="2635758"/>
            <a:ext cx="1484483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3520440" y="2635758"/>
            <a:ext cx="8122615" cy="1145286"/>
          </a:xfrm>
          <a:prstGeom prst="roundRect">
            <a:avLst>
              <a:gd name="adj" fmla="val 9581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0"/>
          <p:cNvSpPr/>
          <p:nvPr/>
        </p:nvSpPr>
        <p:spPr>
          <a:xfrm>
            <a:off x="3794760" y="2745486"/>
            <a:ext cx="7573975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‘Household’ membership option has been removed.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volunteers now hold an individual SCSA membership.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548640" y="3945636"/>
            <a:ext cx="2743200" cy="1145286"/>
          </a:xfrm>
          <a:prstGeom prst="roundRect">
            <a:avLst>
              <a:gd name="adj" fmla="val 39920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6" name="Shape 12"/>
          <p:cNvSpPr/>
          <p:nvPr/>
        </p:nvSpPr>
        <p:spPr>
          <a:xfrm>
            <a:off x="822960" y="4163240"/>
            <a:ext cx="710077" cy="710077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379" y="4333659"/>
            <a:ext cx="369240" cy="3692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715917" y="3945636"/>
            <a:ext cx="1484483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Renewal</a:t>
            </a:r>
            <a:endParaRPr lang="en-US" sz="1900" dirty="0"/>
          </a:p>
        </p:txBody>
      </p:sp>
      <p:sp>
        <p:nvSpPr>
          <p:cNvPr id="19" name="Shape 14"/>
          <p:cNvSpPr/>
          <p:nvPr/>
        </p:nvSpPr>
        <p:spPr>
          <a:xfrm>
            <a:off x="3520440" y="3945636"/>
            <a:ext cx="8122615" cy="1145286"/>
          </a:xfrm>
          <a:prstGeom prst="roundRect">
            <a:avLst>
              <a:gd name="adj" fmla="val 9581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5"/>
          <p:cNvSpPr/>
          <p:nvPr/>
        </p:nvSpPr>
        <p:spPr>
          <a:xfrm>
            <a:off x="3794760" y="4055364"/>
            <a:ext cx="7573975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memberships are aligning to a single renewal date of 1 July.</a:t>
            </a:r>
            <a:endParaRPr lang="en-US" sz="1300" dirty="0"/>
          </a:p>
          <a:p>
            <a:pPr marL="177800" indent="-1778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current membership — including any that lapsed recently — is extended at no cost to expire 1 July 2027, with nothing to pay in the interim.</a:t>
            </a:r>
            <a:endParaRPr lang="en-US" sz="1300" dirty="0"/>
          </a:p>
          <a:p>
            <a:pPr marL="177800" indent="-177800">
              <a:buSzPct val="100000"/>
              <a:buChar char="•"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1 July 2027 renewal, membership is $15 for everyone. Reminders go out at least a month before.</a:t>
            </a:r>
            <a:endParaRPr lang="en-US" sz="1300" dirty="0"/>
          </a:p>
        </p:txBody>
      </p:sp>
      <p:sp>
        <p:nvSpPr>
          <p:cNvPr id="21" name="Shape 16"/>
          <p:cNvSpPr/>
          <p:nvPr/>
        </p:nvSpPr>
        <p:spPr>
          <a:xfrm>
            <a:off x="548640" y="5255514"/>
            <a:ext cx="2743200" cy="1145286"/>
          </a:xfrm>
          <a:prstGeom prst="roundRect">
            <a:avLst>
              <a:gd name="adj" fmla="val 39920"/>
            </a:avLst>
          </a:prstGeom>
          <a:solidFill>
            <a:srgbClr val="45B53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2" name="Shape 17"/>
          <p:cNvSpPr/>
          <p:nvPr/>
        </p:nvSpPr>
        <p:spPr>
          <a:xfrm>
            <a:off x="822960" y="5473118"/>
            <a:ext cx="710077" cy="710077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379" y="5643537"/>
            <a:ext cx="369240" cy="36924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715917" y="5255514"/>
            <a:ext cx="1484483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Lists</a:t>
            </a:r>
            <a:endParaRPr lang="en-US" sz="1900" dirty="0"/>
          </a:p>
        </p:txBody>
      </p:sp>
      <p:sp>
        <p:nvSpPr>
          <p:cNvPr id="25" name="Shape 19"/>
          <p:cNvSpPr/>
          <p:nvPr/>
        </p:nvSpPr>
        <p:spPr>
          <a:xfrm>
            <a:off x="3520440" y="5255514"/>
            <a:ext cx="8122615" cy="1145286"/>
          </a:xfrm>
          <a:prstGeom prst="roundRect">
            <a:avLst>
              <a:gd name="adj" fmla="val 9581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Text 20"/>
          <p:cNvSpPr/>
          <p:nvPr/>
        </p:nvSpPr>
        <p:spPr>
          <a:xfrm>
            <a:off x="3794760" y="5365242"/>
            <a:ext cx="7573975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We’ll request updated volunteer lists for each project about a month before the aligned renewal, so insurance cover stays current.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Your Membership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548640" y="1325880"/>
            <a:ext cx="11094415" cy="1234440"/>
          </a:xfrm>
          <a:prstGeom prst="roundRect">
            <a:avLst>
              <a:gd name="adj" fmla="val 8889"/>
            </a:avLst>
          </a:prstGeom>
          <a:solidFill>
            <a:srgbClr val="EEF7E9"/>
          </a:solidFill>
          <a:ln w="15875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868680" y="1435608"/>
            <a:ext cx="104543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What’s changed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8680" y="1828800"/>
            <a:ext cx="104543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 now choose to either pay for all of their volunteers, or have each volunteer pay individually.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renewals are no longer accepted.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2880360"/>
            <a:ext cx="5364328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Shape 5"/>
          <p:cNvSpPr/>
          <p:nvPr/>
        </p:nvSpPr>
        <p:spPr>
          <a:xfrm>
            <a:off x="868680" y="3154680"/>
            <a:ext cx="548640" cy="548640"/>
          </a:xfrm>
          <a:prstGeom prst="ellipse">
            <a:avLst/>
          </a:prstGeom>
          <a:solidFill>
            <a:srgbClr val="45B5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3291840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00200" y="3154680"/>
            <a:ext cx="394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on behalf of a group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868680" y="3931920"/>
            <a:ext cx="4724248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EFT to SCSA (bank details on the website). We assign each project a reference code — quote it so we allocate your payment correctly.</a:t>
            </a:r>
            <a:endParaRPr lang="en-US" sz="135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 direct transfer from project funds already held by SCSA.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coordinators paying for their group cannot use the Chargebee portal.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278728" y="2880360"/>
            <a:ext cx="5364328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2" name="Shape 9"/>
          <p:cNvSpPr/>
          <p:nvPr/>
        </p:nvSpPr>
        <p:spPr>
          <a:xfrm>
            <a:off x="6598768" y="3154680"/>
            <a:ext cx="548640" cy="548640"/>
          </a:xfrm>
          <a:prstGeom prst="ellipse">
            <a:avLst/>
          </a:prstGeom>
          <a:solidFill>
            <a:srgbClr val="45B5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928" y="329184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330288" y="3154680"/>
            <a:ext cx="394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as an individual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6598768" y="3931920"/>
            <a:ext cx="4724248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Auto-renewal via Chargebee (link on the website) using credit/debit card or PayPal.</a:t>
            </a:r>
            <a:endParaRPr lang="en-US" sz="135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3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the Chargebee portal is for individual memberships only.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info: sustainablecommunitiessa.org.au/join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/ 2027 Membership Timeline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1566642" y="1828800"/>
            <a:ext cx="9058412" cy="0"/>
          </a:xfrm>
          <a:prstGeom prst="line">
            <a:avLst/>
          </a:prstGeom>
          <a:noFill/>
          <a:ln w="31750">
            <a:solidFill>
              <a:srgbClr val="9CCC6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1374618" y="1636776"/>
            <a:ext cx="384048" cy="384048"/>
          </a:xfrm>
          <a:prstGeom prst="ellipse">
            <a:avLst/>
          </a:prstGeom>
          <a:solidFill>
            <a:srgbClr val="45B53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2036003" cy="31089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1191738" y="181965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190" y="2007108"/>
            <a:ext cx="374904" cy="3749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58368" y="269748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2026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58368" y="315468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AGM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13232" y="3721608"/>
            <a:ext cx="1706819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changes announced. Project volunteer lists requested at the start of May.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639221" y="1636776"/>
            <a:ext cx="384048" cy="384048"/>
          </a:xfrm>
          <a:prstGeom prst="ellipse">
            <a:avLst/>
          </a:prstGeom>
          <a:solidFill>
            <a:srgbClr val="45B53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Shape 9"/>
          <p:cNvSpPr/>
          <p:nvPr/>
        </p:nvSpPr>
        <p:spPr>
          <a:xfrm>
            <a:off x="2813243" y="2194560"/>
            <a:ext cx="2036003" cy="31089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Shape 10"/>
          <p:cNvSpPr/>
          <p:nvPr/>
        </p:nvSpPr>
        <p:spPr>
          <a:xfrm>
            <a:off x="3456341" y="181965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793" y="2007108"/>
            <a:ext cx="374904" cy="37490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922971" y="269748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Jul 2026 – 1 Jul 2027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2922971" y="315468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membership year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2977835" y="3721608"/>
            <a:ext cx="1706819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current memberships extended at no cost to expire 1 July 2027. Nothing to pay in the interim.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903824" y="1636776"/>
            <a:ext cx="384048" cy="384048"/>
          </a:xfrm>
          <a:prstGeom prst="ellipse">
            <a:avLst/>
          </a:prstGeom>
          <a:solidFill>
            <a:srgbClr val="45B53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5"/>
          <p:cNvSpPr/>
          <p:nvPr/>
        </p:nvSpPr>
        <p:spPr>
          <a:xfrm>
            <a:off x="5077846" y="2194560"/>
            <a:ext cx="2036003" cy="31089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6"/>
          <p:cNvSpPr/>
          <p:nvPr/>
        </p:nvSpPr>
        <p:spPr>
          <a:xfrm>
            <a:off x="5720944" y="181965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8396" y="2007108"/>
            <a:ext cx="374904" cy="37490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187574" y="269748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2027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5187574" y="315468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lists</a:t>
            </a:r>
            <a:endParaRPr lang="en-US" sz="1500" dirty="0"/>
          </a:p>
        </p:txBody>
      </p:sp>
      <p:sp>
        <p:nvSpPr>
          <p:cNvPr id="24" name="Text 19"/>
          <p:cNvSpPr/>
          <p:nvPr/>
        </p:nvSpPr>
        <p:spPr>
          <a:xfrm>
            <a:off x="5242438" y="3721608"/>
            <a:ext cx="1706819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Coordinators emailed for current project lists, so everyone stays covered under insurance.</a:t>
            </a:r>
            <a:endParaRPr lang="en-US" sz="1200" dirty="0"/>
          </a:p>
        </p:txBody>
      </p:sp>
      <p:sp>
        <p:nvSpPr>
          <p:cNvPr id="25" name="Shape 20"/>
          <p:cNvSpPr/>
          <p:nvPr/>
        </p:nvSpPr>
        <p:spPr>
          <a:xfrm>
            <a:off x="8168427" y="1636776"/>
            <a:ext cx="384048" cy="384048"/>
          </a:xfrm>
          <a:prstGeom prst="ellipse">
            <a:avLst/>
          </a:prstGeom>
          <a:solidFill>
            <a:srgbClr val="45B53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Shape 21"/>
          <p:cNvSpPr/>
          <p:nvPr/>
        </p:nvSpPr>
        <p:spPr>
          <a:xfrm>
            <a:off x="7342449" y="2194560"/>
            <a:ext cx="2036003" cy="31089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7" name="Shape 22"/>
          <p:cNvSpPr/>
          <p:nvPr/>
        </p:nvSpPr>
        <p:spPr>
          <a:xfrm>
            <a:off x="7985547" y="181965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999" y="2007108"/>
            <a:ext cx="374904" cy="374904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452177" y="269748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2027</a:t>
            </a:r>
            <a:endParaRPr lang="en-US" sz="1250" dirty="0"/>
          </a:p>
        </p:txBody>
      </p:sp>
      <p:sp>
        <p:nvSpPr>
          <p:cNvPr id="30" name="Text 24"/>
          <p:cNvSpPr/>
          <p:nvPr/>
        </p:nvSpPr>
        <p:spPr>
          <a:xfrm>
            <a:off x="7452177" y="315468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Renewal reminder</a:t>
            </a:r>
            <a:endParaRPr lang="en-US" sz="1500" dirty="0"/>
          </a:p>
        </p:txBody>
      </p:sp>
      <p:sp>
        <p:nvSpPr>
          <p:cNvPr id="31" name="Text 25"/>
          <p:cNvSpPr/>
          <p:nvPr/>
        </p:nvSpPr>
        <p:spPr>
          <a:xfrm>
            <a:off x="7507041" y="3721608"/>
            <a:ext cx="1706819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reminder about a month before the due date. Check your details in Chargebee.</a:t>
            </a:r>
            <a:endParaRPr lang="en-US" sz="1200" dirty="0"/>
          </a:p>
        </p:txBody>
      </p:sp>
      <p:sp>
        <p:nvSpPr>
          <p:cNvPr id="32" name="Shape 26"/>
          <p:cNvSpPr/>
          <p:nvPr/>
        </p:nvSpPr>
        <p:spPr>
          <a:xfrm>
            <a:off x="10433030" y="1636776"/>
            <a:ext cx="384048" cy="384048"/>
          </a:xfrm>
          <a:prstGeom prst="ellipse">
            <a:avLst/>
          </a:prstGeom>
          <a:solidFill>
            <a:srgbClr val="45B53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3" name="Shape 27"/>
          <p:cNvSpPr/>
          <p:nvPr/>
        </p:nvSpPr>
        <p:spPr>
          <a:xfrm>
            <a:off x="9607052" y="2194560"/>
            <a:ext cx="2036003" cy="3108960"/>
          </a:xfrm>
          <a:prstGeom prst="roundRect">
            <a:avLst>
              <a:gd name="adj" fmla="val 5389"/>
            </a:avLst>
          </a:prstGeom>
          <a:solidFill>
            <a:srgbClr val="FFFFFF"/>
          </a:solidFill>
          <a:ln w="15875">
            <a:solidFill>
              <a:srgbClr val="9CCC65"/>
            </a:solidFill>
            <a:prstDash val="solid"/>
          </a:ln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4" name="Shape 28"/>
          <p:cNvSpPr/>
          <p:nvPr/>
        </p:nvSpPr>
        <p:spPr>
          <a:xfrm>
            <a:off x="10250150" y="1819656"/>
            <a:ext cx="749808" cy="749808"/>
          </a:xfrm>
          <a:prstGeom prst="ellipse">
            <a:avLst/>
          </a:prstGeom>
          <a:solidFill>
            <a:srgbClr val="45B53F"/>
          </a:solidFill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7602" y="2007108"/>
            <a:ext cx="374904" cy="374904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9716780" y="2697480"/>
            <a:ext cx="181654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Jul 2027</a:t>
            </a:r>
            <a:endParaRPr lang="en-US" sz="1250" dirty="0"/>
          </a:p>
        </p:txBody>
      </p:sp>
      <p:sp>
        <p:nvSpPr>
          <p:cNvPr id="37" name="Text 30"/>
          <p:cNvSpPr/>
          <p:nvPr/>
        </p:nvSpPr>
        <p:spPr>
          <a:xfrm>
            <a:off x="9716780" y="3154680"/>
            <a:ext cx="181654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renewal due</a:t>
            </a:r>
            <a:endParaRPr lang="en-US" sz="1500" dirty="0"/>
          </a:p>
        </p:txBody>
      </p:sp>
      <p:sp>
        <p:nvSpPr>
          <p:cNvPr id="38" name="Text 31"/>
          <p:cNvSpPr/>
          <p:nvPr/>
        </p:nvSpPr>
        <p:spPr>
          <a:xfrm>
            <a:off x="9771644" y="3721608"/>
            <a:ext cx="1706819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 auto-debited via Chargebee. Groups complete an EFT or transfer request form by this date.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707</Words>
  <Application>Microsoft Office PowerPoint</Application>
  <PresentationFormat>Widescreen</PresentationFormat>
  <Paragraphs>95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SCSA Memberships</dc:title>
  <dc:subject>PptxGenJS Presentation</dc:subject>
  <dc:creator>Sustainable Communities SA</dc:creator>
  <cp:lastModifiedBy>Rhia Daniel</cp:lastModifiedBy>
  <cp:revision>2</cp:revision>
  <dcterms:created xsi:type="dcterms:W3CDTF">2026-06-28T00:40:36Z</dcterms:created>
  <dcterms:modified xsi:type="dcterms:W3CDTF">2026-07-21T10:09:29Z</dcterms:modified>
</cp:coreProperties>
</file>