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Chronological, dated from June 2026. The gift band (1 Jul 2026 – 1 Jul 2027) is the alignment itself: every current membership carried to the new 1 July anchor at no cost. Next charge for everyone is 1 July 2027.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jpe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scsa_logo_whit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502920"/>
            <a:ext cx="1143000" cy="116128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94360" y="2468880"/>
            <a:ext cx="77724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Sustainable</a:t>
            </a:r>
            <a:endParaRPr lang="en-US" sz="5200" dirty="0"/>
          </a:p>
        </p:txBody>
      </p:sp>
      <p:sp>
        <p:nvSpPr>
          <p:cNvPr id="4" name="Text 1"/>
          <p:cNvSpPr/>
          <p:nvPr/>
        </p:nvSpPr>
        <p:spPr>
          <a:xfrm>
            <a:off x="594360" y="3310128"/>
            <a:ext cx="8686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Communities SA</a:t>
            </a:r>
            <a:endParaRPr lang="en-US" sz="5200" dirty="0"/>
          </a:p>
        </p:txBody>
      </p:sp>
      <p:sp>
        <p:nvSpPr>
          <p:cNvPr id="5" name="Text 2"/>
          <p:cNvSpPr/>
          <p:nvPr/>
        </p:nvSpPr>
        <p:spPr>
          <a:xfrm>
            <a:off x="621792" y="4315968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dirty="0">
                <a:solidFill>
                  <a:srgbClr val="EAF3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Memberships</a:t>
            </a:r>
            <a:endParaRPr lang="en-US" sz="2700" dirty="0"/>
          </a:p>
        </p:txBody>
      </p:sp>
      <p:sp>
        <p:nvSpPr>
          <p:cNvPr id="6" name="Text 3"/>
          <p:cNvSpPr/>
          <p:nvPr/>
        </p:nvSpPr>
        <p:spPr>
          <a:xfrm>
            <a:off x="621792" y="4956048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45B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June 2026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SCSA Offers Your Project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548640" y="1371600"/>
            <a:ext cx="2743200" cy="2377440"/>
          </a:xfrm>
          <a:prstGeom prst="roundRect">
            <a:avLst>
              <a:gd name="adj" fmla="val 19231"/>
            </a:avLst>
          </a:prstGeom>
          <a:solidFill>
            <a:srgbClr val="45B53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822960" y="2103120"/>
            <a:ext cx="914400" cy="9144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416" y="2322576"/>
            <a:ext cx="475488" cy="47548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920240" y="1371600"/>
            <a:ext cx="12801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Promotion</a:t>
            </a:r>
            <a:endParaRPr lang="en-US" sz="1900" dirty="0"/>
          </a:p>
        </p:txBody>
      </p:sp>
      <p:sp>
        <p:nvSpPr>
          <p:cNvPr id="7" name="Shape 4"/>
          <p:cNvSpPr/>
          <p:nvPr/>
        </p:nvSpPr>
        <p:spPr>
          <a:xfrm>
            <a:off x="3520440" y="1371600"/>
            <a:ext cx="8122615" cy="2377440"/>
          </a:xfrm>
          <a:prstGeom prst="roundRect">
            <a:avLst>
              <a:gd name="adj" fmla="val 4615"/>
            </a:avLst>
          </a:prstGeom>
          <a:solidFill>
            <a:srgbClr val="FFFFFF"/>
          </a:solidFill>
          <a:ln w="15875">
            <a:solidFill>
              <a:srgbClr val="9CCC65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3794760" y="1481328"/>
            <a:ext cx="7573975" cy="21579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Co-hosting your events on Facebook.</a:t>
            </a:r>
            <a:endParaRPr lang="en-US" sz="1250" dirty="0"/>
          </a:p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Sharing your stories, posts and events across Facebook and Instagram.</a:t>
            </a:r>
            <a:endParaRPr lang="en-US" sz="1250" dirty="0"/>
          </a:p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bio and links to your project website and socials on the SCSA website.</a:t>
            </a:r>
            <a:endParaRPr lang="en-US" sz="1250" dirty="0"/>
          </a:p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Quarterly newsletters celebrating SCSA project achievements.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Volunteer positions advertised via the SCSA LinkedIn page.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548640" y="4023360"/>
            <a:ext cx="2743200" cy="2377440"/>
          </a:xfrm>
          <a:prstGeom prst="roundRect">
            <a:avLst>
              <a:gd name="adj" fmla="val 19231"/>
            </a:avLst>
          </a:prstGeom>
          <a:solidFill>
            <a:srgbClr val="45B53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822960" y="4754880"/>
            <a:ext cx="914400" cy="9144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416" y="4974336"/>
            <a:ext cx="475488" cy="47548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920240" y="4023360"/>
            <a:ext cx="12801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</a:t>
            </a:r>
            <a:endParaRPr lang="en-US" sz="1900" dirty="0"/>
          </a:p>
        </p:txBody>
      </p:sp>
      <p:sp>
        <p:nvSpPr>
          <p:cNvPr id="13" name="Shape 9"/>
          <p:cNvSpPr/>
          <p:nvPr/>
        </p:nvSpPr>
        <p:spPr>
          <a:xfrm>
            <a:off x="3520440" y="4023360"/>
            <a:ext cx="8122615" cy="2377440"/>
          </a:xfrm>
          <a:prstGeom prst="roundRect">
            <a:avLst>
              <a:gd name="adj" fmla="val 4615"/>
            </a:avLst>
          </a:prstGeom>
          <a:solidFill>
            <a:srgbClr val="FFFFFF"/>
          </a:solidFill>
          <a:ln w="15875">
            <a:solidFill>
              <a:srgbClr val="9CCC65"/>
            </a:solidFill>
            <a:prstDash val="solid"/>
          </a:ln>
        </p:spPr>
      </p:sp>
      <p:sp>
        <p:nvSpPr>
          <p:cNvPr id="14" name="Text 10"/>
          <p:cNvSpPr/>
          <p:nvPr/>
        </p:nvSpPr>
        <p:spPr>
          <a:xfrm>
            <a:off x="3794760" y="4133088"/>
            <a:ext cx="7573975" cy="21579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setting up and hosting your own project website.</a:t>
            </a:r>
            <a:endParaRPr lang="en-US" sz="1300" dirty="0"/>
          </a:p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SCSA-affiliated project email account (e.g. yourproject@sustainablecommunitiessa.org.au).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Google Workspace access — extended Drive storage and longer Google Meet calls (up to 24 hours, against the 60-minute cap on free accounts).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SCSA Offers Your Project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548640" y="1371600"/>
            <a:ext cx="2743200" cy="2377440"/>
          </a:xfrm>
          <a:prstGeom prst="roundRect">
            <a:avLst>
              <a:gd name="adj" fmla="val 19231"/>
            </a:avLst>
          </a:prstGeom>
          <a:solidFill>
            <a:srgbClr val="45B53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822960" y="2103120"/>
            <a:ext cx="914400" cy="9144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416" y="2322576"/>
            <a:ext cx="475488" cy="47548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920240" y="1371600"/>
            <a:ext cx="12801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Insurance</a:t>
            </a:r>
            <a:endParaRPr lang="en-US" sz="1900" dirty="0"/>
          </a:p>
        </p:txBody>
      </p:sp>
      <p:sp>
        <p:nvSpPr>
          <p:cNvPr id="7" name="Shape 4"/>
          <p:cNvSpPr/>
          <p:nvPr/>
        </p:nvSpPr>
        <p:spPr>
          <a:xfrm>
            <a:off x="3520440" y="1371600"/>
            <a:ext cx="8122615" cy="2377440"/>
          </a:xfrm>
          <a:prstGeom prst="roundRect">
            <a:avLst>
              <a:gd name="adj" fmla="val 4615"/>
            </a:avLst>
          </a:prstGeom>
          <a:solidFill>
            <a:srgbClr val="FFFFFF"/>
          </a:solidFill>
          <a:ln w="15875">
            <a:solidFill>
              <a:srgbClr val="9CCC65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3794760" y="1481328"/>
            <a:ext cx="5287975" cy="21579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Liability Insurance — protects members of the public, important for public events.</a:t>
            </a:r>
            <a:endParaRPr lang="en-US" sz="1300" dirty="0"/>
          </a:p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Volunteer Insurance — protects the volunteers themselves.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 is provided through our partnership with Green Adelaide.</a:t>
            </a:r>
            <a:endParaRPr lang="en-US" sz="1300" dirty="0"/>
          </a:p>
        </p:txBody>
      </p:sp>
      <p:pic>
        <p:nvPicPr>
          <p:cNvPr id="9" name="Image 1" descr="/home/claude/assets/green_adelaide_trim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2775" y="2122869"/>
            <a:ext cx="1920240" cy="874902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548640" y="4023360"/>
            <a:ext cx="2743200" cy="2377440"/>
          </a:xfrm>
          <a:prstGeom prst="roundRect">
            <a:avLst>
              <a:gd name="adj" fmla="val 19231"/>
            </a:avLst>
          </a:prstGeom>
          <a:solidFill>
            <a:srgbClr val="45B53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Shape 7"/>
          <p:cNvSpPr/>
          <p:nvPr/>
        </p:nvSpPr>
        <p:spPr>
          <a:xfrm>
            <a:off x="822960" y="4754880"/>
            <a:ext cx="914400" cy="9144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416" y="4974336"/>
            <a:ext cx="475488" cy="475488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920240" y="4023360"/>
            <a:ext cx="12801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</a:t>
            </a:r>
            <a:endParaRPr lang="en-US" sz="1900" dirty="0"/>
          </a:p>
        </p:txBody>
      </p:sp>
      <p:sp>
        <p:nvSpPr>
          <p:cNvPr id="14" name="Shape 9"/>
          <p:cNvSpPr/>
          <p:nvPr/>
        </p:nvSpPr>
        <p:spPr>
          <a:xfrm>
            <a:off x="3520440" y="4023360"/>
            <a:ext cx="8122615" cy="2377440"/>
          </a:xfrm>
          <a:prstGeom prst="roundRect">
            <a:avLst>
              <a:gd name="adj" fmla="val 4615"/>
            </a:avLst>
          </a:prstGeom>
          <a:solidFill>
            <a:srgbClr val="FFFFFF"/>
          </a:solidFill>
          <a:ln w="15875">
            <a:solidFill>
              <a:srgbClr val="9CCC65"/>
            </a:solidFill>
            <a:prstDash val="solid"/>
          </a:ln>
        </p:spPr>
      </p:sp>
      <p:sp>
        <p:nvSpPr>
          <p:cNvPr id="15" name="Text 10"/>
          <p:cNvSpPr/>
          <p:nvPr/>
        </p:nvSpPr>
        <p:spPr>
          <a:xfrm>
            <a:off x="3794760" y="4133088"/>
            <a:ext cx="7573975" cy="21579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500"/>
              </a:spcAft>
              <a:buNone/>
            </a:pPr>
            <a:r>
              <a:rPr lang="en-US" sz="13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an incorporated entity, SCSA can:</a:t>
            </a:r>
            <a:endParaRPr lang="en-US" sz="1300" dirty="0"/>
          </a:p>
          <a:p>
            <a:pPr lvl="1" marL="355600" indent="-1778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 your project funds in our bank account.</a:t>
            </a:r>
            <a:endParaRPr lang="en-US" sz="1300" dirty="0"/>
          </a:p>
          <a:p>
            <a:pPr lvl="1" marL="355600" indent="-1778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 invoices or reimburse project costs directly from your funds.</a:t>
            </a:r>
            <a:endParaRPr lang="en-US" sz="1300" dirty="0"/>
          </a:p>
          <a:p>
            <a:pPr lvl="1" marL="355600" indent="-177800"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you apply for grants — many require groups to be incorporated and insured, which you gain as an auspiced SCSA project.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to Contact at SCSA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548640" y="1920240"/>
            <a:ext cx="2036003" cy="2880360"/>
          </a:xfrm>
          <a:prstGeom prst="roundRect">
            <a:avLst>
              <a:gd name="adj" fmla="val 5389"/>
            </a:avLst>
          </a:prstGeom>
          <a:solidFill>
            <a:srgbClr val="FFFFFF"/>
          </a:solidFill>
          <a:ln w="15875">
            <a:solidFill>
              <a:srgbClr val="9CCC65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191738" y="1545336"/>
            <a:ext cx="749808" cy="749808"/>
          </a:xfrm>
          <a:prstGeom prst="ellipse">
            <a:avLst/>
          </a:prstGeom>
          <a:solidFill>
            <a:srgbClr val="45B53F"/>
          </a:solidFill>
          <a:ln w="31750">
            <a:solidFill>
              <a:srgbClr val="FFFFFF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79190" y="1732788"/>
            <a:ext cx="374904" cy="374904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58368" y="2423160"/>
            <a:ext cx="181654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</a:t>
            </a:r>
            <a:endParaRPr lang="en-US" sz="1250" dirty="0"/>
          </a:p>
        </p:txBody>
      </p:sp>
      <p:sp>
        <p:nvSpPr>
          <p:cNvPr id="7" name="Text 4"/>
          <p:cNvSpPr/>
          <p:nvPr/>
        </p:nvSpPr>
        <p:spPr>
          <a:xfrm>
            <a:off x="658368" y="2880360"/>
            <a:ext cx="1816547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Secretary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749808" y="3447288"/>
            <a:ext cx="1670243" cy="121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 enquiries — your first point of contact.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2813243" y="1920240"/>
            <a:ext cx="2036003" cy="2880360"/>
          </a:xfrm>
          <a:prstGeom prst="roundRect">
            <a:avLst>
              <a:gd name="adj" fmla="val 5389"/>
            </a:avLst>
          </a:prstGeom>
          <a:solidFill>
            <a:srgbClr val="FFFFFF"/>
          </a:solidFill>
          <a:ln w="15875">
            <a:solidFill>
              <a:srgbClr val="9CCC65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456341" y="1545336"/>
            <a:ext cx="749808" cy="749808"/>
          </a:xfrm>
          <a:prstGeom prst="ellipse">
            <a:avLst/>
          </a:prstGeom>
          <a:solidFill>
            <a:srgbClr val="45B53F"/>
          </a:solidFill>
          <a:ln w="31750">
            <a:solidFill>
              <a:srgbClr val="FFFFFF"/>
            </a:solidFill>
            <a:prstDash val="solid"/>
          </a:ln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3793" y="1732788"/>
            <a:ext cx="374904" cy="37490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922971" y="2423160"/>
            <a:ext cx="181654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chair@</a:t>
            </a:r>
            <a:endParaRPr lang="en-US" sz="1250" dirty="0"/>
          </a:p>
        </p:txBody>
      </p:sp>
      <p:sp>
        <p:nvSpPr>
          <p:cNvPr id="13" name="Text 9"/>
          <p:cNvSpPr/>
          <p:nvPr/>
        </p:nvSpPr>
        <p:spPr>
          <a:xfrm>
            <a:off x="2922971" y="2880360"/>
            <a:ext cx="1816547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Chair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3014411" y="3447288"/>
            <a:ext cx="1670243" cy="121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 &amp; auspicing support (letters of currency, insurance).</a:t>
            </a:r>
            <a:endParaRPr lang="en-US" sz="1150" dirty="0"/>
          </a:p>
          <a:p>
            <a:pPr algn="l" marL="152400" indent="-152400"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matters.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5077846" y="1920240"/>
            <a:ext cx="2036003" cy="2880360"/>
          </a:xfrm>
          <a:prstGeom prst="roundRect">
            <a:avLst>
              <a:gd name="adj" fmla="val 5389"/>
            </a:avLst>
          </a:prstGeom>
          <a:solidFill>
            <a:srgbClr val="FFFFFF"/>
          </a:solidFill>
          <a:ln w="15875">
            <a:solidFill>
              <a:srgbClr val="9CCC65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5720944" y="1545336"/>
            <a:ext cx="749808" cy="749808"/>
          </a:xfrm>
          <a:prstGeom prst="ellipse">
            <a:avLst/>
          </a:prstGeom>
          <a:solidFill>
            <a:srgbClr val="45B53F"/>
          </a:solidFill>
          <a:ln w="31750">
            <a:solidFill>
              <a:srgbClr val="FFFFFF"/>
            </a:solidFill>
            <a:prstDash val="solid"/>
          </a:ln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8396" y="1732788"/>
            <a:ext cx="374904" cy="374904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5187574" y="2423160"/>
            <a:ext cx="181654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membership@</a:t>
            </a:r>
            <a:endParaRPr lang="en-US" sz="1250" dirty="0"/>
          </a:p>
        </p:txBody>
      </p:sp>
      <p:sp>
        <p:nvSpPr>
          <p:cNvPr id="19" name="Text 14"/>
          <p:cNvSpPr/>
          <p:nvPr/>
        </p:nvSpPr>
        <p:spPr>
          <a:xfrm>
            <a:off x="5187574" y="2880360"/>
            <a:ext cx="1816547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Memberships</a:t>
            </a:r>
            <a:endParaRPr lang="en-US" sz="1500" dirty="0"/>
          </a:p>
        </p:txBody>
      </p:sp>
      <p:sp>
        <p:nvSpPr>
          <p:cNvPr id="20" name="Text 15"/>
          <p:cNvSpPr/>
          <p:nvPr/>
        </p:nvSpPr>
        <p:spPr>
          <a:xfrm>
            <a:off x="5279014" y="3447288"/>
            <a:ext cx="1670243" cy="121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Membership payments.</a:t>
            </a:r>
            <a:endParaRPr lang="en-US" sz="1150" dirty="0"/>
          </a:p>
          <a:p>
            <a:pPr algn="l" marL="152400" indent="-1524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volunteer lists.</a:t>
            </a:r>
            <a:endParaRPr lang="en-US" sz="1150" dirty="0"/>
          </a:p>
          <a:p>
            <a:pPr algn="l" marL="152400" indent="-152400"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Chargebee queries.</a:t>
            </a:r>
            <a:endParaRPr lang="en-US" sz="1150" dirty="0"/>
          </a:p>
        </p:txBody>
      </p:sp>
      <p:sp>
        <p:nvSpPr>
          <p:cNvPr id="21" name="Shape 16"/>
          <p:cNvSpPr/>
          <p:nvPr/>
        </p:nvSpPr>
        <p:spPr>
          <a:xfrm>
            <a:off x="7342449" y="1920240"/>
            <a:ext cx="2036003" cy="2880360"/>
          </a:xfrm>
          <a:prstGeom prst="roundRect">
            <a:avLst>
              <a:gd name="adj" fmla="val 5389"/>
            </a:avLst>
          </a:prstGeom>
          <a:solidFill>
            <a:srgbClr val="FFFFFF"/>
          </a:solidFill>
          <a:ln w="15875">
            <a:solidFill>
              <a:srgbClr val="9CCC65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2" name="Shape 17"/>
          <p:cNvSpPr/>
          <p:nvPr/>
        </p:nvSpPr>
        <p:spPr>
          <a:xfrm>
            <a:off x="7985547" y="1545336"/>
            <a:ext cx="749808" cy="749808"/>
          </a:xfrm>
          <a:prstGeom prst="ellipse">
            <a:avLst/>
          </a:prstGeom>
          <a:solidFill>
            <a:srgbClr val="45B53F"/>
          </a:solidFill>
          <a:ln w="31750">
            <a:solidFill>
              <a:srgbClr val="FFFFFF"/>
            </a:solidFill>
            <a:prstDash val="solid"/>
          </a:ln>
        </p:spPr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72999" y="1732788"/>
            <a:ext cx="374904" cy="374904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7452177" y="2423160"/>
            <a:ext cx="181654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treasurer@</a:t>
            </a:r>
            <a:endParaRPr lang="en-US" sz="1250" dirty="0"/>
          </a:p>
        </p:txBody>
      </p:sp>
      <p:sp>
        <p:nvSpPr>
          <p:cNvPr id="25" name="Text 19"/>
          <p:cNvSpPr/>
          <p:nvPr/>
        </p:nvSpPr>
        <p:spPr>
          <a:xfrm>
            <a:off x="7452177" y="2880360"/>
            <a:ext cx="1816547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Treasurer</a:t>
            </a:r>
            <a:endParaRPr lang="en-US" sz="1500" dirty="0"/>
          </a:p>
        </p:txBody>
      </p:sp>
      <p:sp>
        <p:nvSpPr>
          <p:cNvPr id="26" name="Text 20"/>
          <p:cNvSpPr/>
          <p:nvPr/>
        </p:nvSpPr>
        <p:spPr>
          <a:xfrm>
            <a:off x="7543617" y="3447288"/>
            <a:ext cx="1670243" cy="121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Withdrawal requests.</a:t>
            </a:r>
            <a:endParaRPr lang="en-US" sz="1150" dirty="0"/>
          </a:p>
          <a:p>
            <a:pPr algn="l" marL="152400" indent="-152400"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financial statements.</a:t>
            </a:r>
            <a:endParaRPr lang="en-US" sz="1150" dirty="0"/>
          </a:p>
        </p:txBody>
      </p:sp>
      <p:sp>
        <p:nvSpPr>
          <p:cNvPr id="27" name="Shape 21"/>
          <p:cNvSpPr/>
          <p:nvPr/>
        </p:nvSpPr>
        <p:spPr>
          <a:xfrm>
            <a:off x="9607052" y="1920240"/>
            <a:ext cx="2036003" cy="2880360"/>
          </a:xfrm>
          <a:prstGeom prst="roundRect">
            <a:avLst>
              <a:gd name="adj" fmla="val 5389"/>
            </a:avLst>
          </a:prstGeom>
          <a:solidFill>
            <a:srgbClr val="FFFFFF"/>
          </a:solidFill>
          <a:ln w="15875">
            <a:solidFill>
              <a:srgbClr val="9CCC65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8" name="Shape 22"/>
          <p:cNvSpPr/>
          <p:nvPr/>
        </p:nvSpPr>
        <p:spPr>
          <a:xfrm>
            <a:off x="10250150" y="1545336"/>
            <a:ext cx="749808" cy="749808"/>
          </a:xfrm>
          <a:prstGeom prst="ellipse">
            <a:avLst/>
          </a:prstGeom>
          <a:solidFill>
            <a:srgbClr val="45B53F"/>
          </a:solidFill>
          <a:ln w="31750">
            <a:solidFill>
              <a:srgbClr val="FFFFFF"/>
            </a:solidFill>
            <a:prstDash val="solid"/>
          </a:ln>
        </p:spPr>
      </p:sp>
      <p:pic>
        <p:nvPicPr>
          <p:cNvPr id="2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37602" y="1732788"/>
            <a:ext cx="374904" cy="374904"/>
          </a:xfrm>
          <a:prstGeom prst="rect">
            <a:avLst/>
          </a:prstGeom>
        </p:spPr>
      </p:pic>
      <p:sp>
        <p:nvSpPr>
          <p:cNvPr id="30" name="Text 23"/>
          <p:cNvSpPr/>
          <p:nvPr/>
        </p:nvSpPr>
        <p:spPr>
          <a:xfrm>
            <a:off x="9716780" y="2423160"/>
            <a:ext cx="181654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comms@</a:t>
            </a:r>
            <a:endParaRPr lang="en-US" sz="1250" dirty="0"/>
          </a:p>
        </p:txBody>
      </p:sp>
      <p:sp>
        <p:nvSpPr>
          <p:cNvPr id="31" name="Text 24"/>
          <p:cNvSpPr/>
          <p:nvPr/>
        </p:nvSpPr>
        <p:spPr>
          <a:xfrm>
            <a:off x="9716780" y="2880360"/>
            <a:ext cx="1816547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Comms</a:t>
            </a:r>
            <a:endParaRPr lang="en-US" sz="1500" dirty="0"/>
          </a:p>
        </p:txBody>
      </p:sp>
      <p:sp>
        <p:nvSpPr>
          <p:cNvPr id="32" name="Text 25"/>
          <p:cNvSpPr/>
          <p:nvPr/>
        </p:nvSpPr>
        <p:spPr>
          <a:xfrm>
            <a:off x="9808220" y="3447288"/>
            <a:ext cx="1670243" cy="121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52400" indent="-1524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AGM ticketing.</a:t>
            </a:r>
            <a:endParaRPr lang="en-US" sz="1150" dirty="0"/>
          </a:p>
          <a:p>
            <a:pPr algn="l" marL="152400" indent="-1524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Newsletter.</a:t>
            </a:r>
            <a:endParaRPr lang="en-US" sz="1150" dirty="0"/>
          </a:p>
          <a:p>
            <a:pPr algn="l" marL="152400" indent="-152400"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 &amp; social media.</a:t>
            </a:r>
            <a:endParaRPr lang="en-US" sz="1150" dirty="0"/>
          </a:p>
        </p:txBody>
      </p:sp>
      <p:sp>
        <p:nvSpPr>
          <p:cNvPr id="33" name="Text 26"/>
          <p:cNvSpPr/>
          <p:nvPr/>
        </p:nvSpPr>
        <p:spPr>
          <a:xfrm>
            <a:off x="548640" y="502920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addresses end in @sustainablecommunitiessa.org.au</a:t>
            </a:r>
            <a:endParaRPr lang="en-US" sz="12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Membership Changes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548640" y="1325880"/>
            <a:ext cx="2743200" cy="1145286"/>
          </a:xfrm>
          <a:prstGeom prst="roundRect">
            <a:avLst>
              <a:gd name="adj" fmla="val 39920"/>
            </a:avLst>
          </a:prstGeom>
          <a:solidFill>
            <a:srgbClr val="45B53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822960" y="1543484"/>
            <a:ext cx="710077" cy="710077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3379" y="1713903"/>
            <a:ext cx="369240" cy="3692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715917" y="1325880"/>
            <a:ext cx="1484483" cy="114528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</a:t>
            </a:r>
            <a:endParaRPr lang="en-US" sz="1900" dirty="0"/>
          </a:p>
        </p:txBody>
      </p:sp>
      <p:sp>
        <p:nvSpPr>
          <p:cNvPr id="7" name="Shape 4"/>
          <p:cNvSpPr/>
          <p:nvPr/>
        </p:nvSpPr>
        <p:spPr>
          <a:xfrm>
            <a:off x="3520440" y="1325880"/>
            <a:ext cx="8122615" cy="1145286"/>
          </a:xfrm>
          <a:prstGeom prst="roundRect">
            <a:avLst>
              <a:gd name="adj" fmla="val 9581"/>
            </a:avLst>
          </a:prstGeom>
          <a:solidFill>
            <a:srgbClr val="FFFFFF"/>
          </a:solidFill>
          <a:ln w="15875">
            <a:solidFill>
              <a:srgbClr val="9CCC65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3794760" y="1435608"/>
            <a:ext cx="7573975" cy="9258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7800" indent="-177800"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Membership is now $15 — the first increase since SCSA was established in 2008.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48640" y="2635758"/>
            <a:ext cx="2743200" cy="1145286"/>
          </a:xfrm>
          <a:prstGeom prst="roundRect">
            <a:avLst>
              <a:gd name="adj" fmla="val 39920"/>
            </a:avLst>
          </a:prstGeom>
          <a:solidFill>
            <a:srgbClr val="45B53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822960" y="2853362"/>
            <a:ext cx="710077" cy="710077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379" y="3023781"/>
            <a:ext cx="369240" cy="3692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715917" y="2635758"/>
            <a:ext cx="1484483" cy="114528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Categories</a:t>
            </a:r>
            <a:endParaRPr lang="en-US" sz="1900" dirty="0"/>
          </a:p>
        </p:txBody>
      </p:sp>
      <p:sp>
        <p:nvSpPr>
          <p:cNvPr id="13" name="Shape 9"/>
          <p:cNvSpPr/>
          <p:nvPr/>
        </p:nvSpPr>
        <p:spPr>
          <a:xfrm>
            <a:off x="3520440" y="2635758"/>
            <a:ext cx="8122615" cy="1145286"/>
          </a:xfrm>
          <a:prstGeom prst="roundRect">
            <a:avLst>
              <a:gd name="adj" fmla="val 9581"/>
            </a:avLst>
          </a:prstGeom>
          <a:solidFill>
            <a:srgbClr val="FFFFFF"/>
          </a:solidFill>
          <a:ln w="15875">
            <a:solidFill>
              <a:srgbClr val="9CCC65"/>
            </a:solidFill>
            <a:prstDash val="solid"/>
          </a:ln>
        </p:spPr>
      </p:sp>
      <p:sp>
        <p:nvSpPr>
          <p:cNvPr id="14" name="Text 10"/>
          <p:cNvSpPr/>
          <p:nvPr/>
        </p:nvSpPr>
        <p:spPr>
          <a:xfrm>
            <a:off x="3794760" y="2745486"/>
            <a:ext cx="7573975" cy="9258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‘Household’ membership option has been removed.</a:t>
            </a:r>
            <a:endParaRPr lang="en-US" sz="1400" dirty="0"/>
          </a:p>
          <a:p>
            <a:pPr marL="177800" indent="-177800"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volunteers now hold an individual SCSA membership.</a:t>
            </a:r>
            <a:endParaRPr lang="en-US" sz="1400" dirty="0"/>
          </a:p>
        </p:txBody>
      </p:sp>
      <p:sp>
        <p:nvSpPr>
          <p:cNvPr id="15" name="Shape 11"/>
          <p:cNvSpPr/>
          <p:nvPr/>
        </p:nvSpPr>
        <p:spPr>
          <a:xfrm>
            <a:off x="548640" y="3945636"/>
            <a:ext cx="2743200" cy="1145286"/>
          </a:xfrm>
          <a:prstGeom prst="roundRect">
            <a:avLst>
              <a:gd name="adj" fmla="val 39920"/>
            </a:avLst>
          </a:prstGeom>
          <a:solidFill>
            <a:srgbClr val="45B53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822960" y="4163240"/>
            <a:ext cx="710077" cy="710077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379" y="4333659"/>
            <a:ext cx="369240" cy="36924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715917" y="3945636"/>
            <a:ext cx="1484483" cy="114528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Renewal</a:t>
            </a:r>
            <a:endParaRPr lang="en-US" sz="1900" dirty="0"/>
          </a:p>
        </p:txBody>
      </p:sp>
      <p:sp>
        <p:nvSpPr>
          <p:cNvPr id="19" name="Shape 14"/>
          <p:cNvSpPr/>
          <p:nvPr/>
        </p:nvSpPr>
        <p:spPr>
          <a:xfrm>
            <a:off x="3520440" y="3945636"/>
            <a:ext cx="8122615" cy="1145286"/>
          </a:xfrm>
          <a:prstGeom prst="roundRect">
            <a:avLst>
              <a:gd name="adj" fmla="val 9581"/>
            </a:avLst>
          </a:prstGeom>
          <a:solidFill>
            <a:srgbClr val="FFFFFF"/>
          </a:solidFill>
          <a:ln w="15875">
            <a:solidFill>
              <a:srgbClr val="9CCC65"/>
            </a:solidFill>
            <a:prstDash val="solid"/>
          </a:ln>
        </p:spPr>
      </p:sp>
      <p:sp>
        <p:nvSpPr>
          <p:cNvPr id="20" name="Text 15"/>
          <p:cNvSpPr/>
          <p:nvPr/>
        </p:nvSpPr>
        <p:spPr>
          <a:xfrm>
            <a:off x="3794760" y="4055364"/>
            <a:ext cx="7573975" cy="9258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memberships are aligning to a single renewal date of 1 July.</a:t>
            </a:r>
            <a:endParaRPr lang="en-US" sz="1300" dirty="0"/>
          </a:p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current membership — including any that lapsed recently — is extended at no cost to expire 1 July 2027, with nothing to pay in the interim.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1 July 2027 renewal, membership is $15 for everyone. Reminders go out at least a month before.</a:t>
            </a:r>
            <a:endParaRPr lang="en-US" sz="1300" dirty="0"/>
          </a:p>
        </p:txBody>
      </p:sp>
      <p:sp>
        <p:nvSpPr>
          <p:cNvPr id="21" name="Shape 16"/>
          <p:cNvSpPr/>
          <p:nvPr/>
        </p:nvSpPr>
        <p:spPr>
          <a:xfrm>
            <a:off x="548640" y="5255514"/>
            <a:ext cx="2743200" cy="1145286"/>
          </a:xfrm>
          <a:prstGeom prst="roundRect">
            <a:avLst>
              <a:gd name="adj" fmla="val 39920"/>
            </a:avLst>
          </a:prstGeom>
          <a:solidFill>
            <a:srgbClr val="45B53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2" name="Shape 17"/>
          <p:cNvSpPr/>
          <p:nvPr/>
        </p:nvSpPr>
        <p:spPr>
          <a:xfrm>
            <a:off x="822960" y="5473118"/>
            <a:ext cx="710077" cy="710077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379" y="5643537"/>
            <a:ext cx="369240" cy="369240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1715917" y="5255514"/>
            <a:ext cx="1484483" cy="114528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Lists</a:t>
            </a:r>
            <a:endParaRPr lang="en-US" sz="1900" dirty="0"/>
          </a:p>
        </p:txBody>
      </p:sp>
      <p:sp>
        <p:nvSpPr>
          <p:cNvPr id="25" name="Shape 19"/>
          <p:cNvSpPr/>
          <p:nvPr/>
        </p:nvSpPr>
        <p:spPr>
          <a:xfrm>
            <a:off x="3520440" y="5255514"/>
            <a:ext cx="8122615" cy="1145286"/>
          </a:xfrm>
          <a:prstGeom prst="roundRect">
            <a:avLst>
              <a:gd name="adj" fmla="val 9581"/>
            </a:avLst>
          </a:prstGeom>
          <a:solidFill>
            <a:srgbClr val="FFFFFF"/>
          </a:solidFill>
          <a:ln w="15875">
            <a:solidFill>
              <a:srgbClr val="9CCC65"/>
            </a:solidFill>
            <a:prstDash val="solid"/>
          </a:ln>
        </p:spPr>
      </p:sp>
      <p:sp>
        <p:nvSpPr>
          <p:cNvPr id="26" name="Text 20"/>
          <p:cNvSpPr/>
          <p:nvPr/>
        </p:nvSpPr>
        <p:spPr>
          <a:xfrm>
            <a:off x="3794760" y="5365242"/>
            <a:ext cx="7573975" cy="9258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7800" indent="-177800">
              <a:buSzPct val="100000"/>
              <a:buChar char="•"/>
            </a:pPr>
            <a:r>
              <a:rPr lang="en-US" sz="14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We’ll request updated volunteer lists for each project about a month before the aligned renewal, so insurance cover stays current.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Paying Your Membership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548640" y="1325880"/>
            <a:ext cx="11094415" cy="1234440"/>
          </a:xfrm>
          <a:prstGeom prst="roundRect">
            <a:avLst>
              <a:gd name="adj" fmla="val 8889"/>
            </a:avLst>
          </a:prstGeom>
          <a:solidFill>
            <a:srgbClr val="EEF7E9"/>
          </a:solidFill>
          <a:ln w="15875">
            <a:solidFill>
              <a:srgbClr val="9CCC6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68680" y="1435608"/>
            <a:ext cx="1045433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What’s changed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868680" y="1828800"/>
            <a:ext cx="1045433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400"/>
              </a:spcAft>
              <a:buSzPct val="100000"/>
              <a:buChar char="•"/>
            </a:pPr>
            <a:r>
              <a:rPr lang="en-US" sz="13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Groups now choose to either pay for all of their volunteers, or have each volunteer pay individually.</a:t>
            </a:r>
            <a:endParaRPr lang="en-US" sz="1350" dirty="0"/>
          </a:p>
          <a:p>
            <a:pPr marL="177800" indent="-177800">
              <a:buSzPct val="100000"/>
              <a:buChar char="•"/>
            </a:pPr>
            <a:r>
              <a:rPr lang="en-US" sz="13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In-person renewals are no longer accepted.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548640" y="2880360"/>
            <a:ext cx="5364328" cy="3063240"/>
          </a:xfrm>
          <a:prstGeom prst="roundRect">
            <a:avLst>
              <a:gd name="adj" fmla="val 3582"/>
            </a:avLst>
          </a:prstGeom>
          <a:solidFill>
            <a:srgbClr val="FFFFFF"/>
          </a:solidFill>
          <a:ln w="15875">
            <a:solidFill>
              <a:srgbClr val="9CCC65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868680" y="3154680"/>
            <a:ext cx="548640" cy="548640"/>
          </a:xfrm>
          <a:prstGeom prst="ellipse">
            <a:avLst/>
          </a:prstGeom>
          <a:solidFill>
            <a:srgbClr val="45B53F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3291840"/>
            <a:ext cx="274320" cy="2743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600200" y="3154680"/>
            <a:ext cx="394700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Paying on behalf of a group</a:t>
            </a:r>
            <a:endParaRPr lang="en-US" sz="1700" dirty="0"/>
          </a:p>
        </p:txBody>
      </p:sp>
      <p:sp>
        <p:nvSpPr>
          <p:cNvPr id="10" name="Text 7"/>
          <p:cNvSpPr/>
          <p:nvPr/>
        </p:nvSpPr>
        <p:spPr>
          <a:xfrm>
            <a:off x="868680" y="3931920"/>
            <a:ext cx="4724248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13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EFT to SCSA (bank details on the website). We assign each project a reference code — quote it so we allocate your payment correctly.</a:t>
            </a:r>
            <a:endParaRPr lang="en-US" sz="1350" dirty="0"/>
          </a:p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13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a direct transfer from project funds already held by SCSA.</a:t>
            </a:r>
            <a:endParaRPr lang="en-US" sz="1350" dirty="0"/>
          </a:p>
          <a:p>
            <a:pPr marL="177800" indent="-177800">
              <a:buSzPct val="100000"/>
              <a:buChar char="•"/>
            </a:pPr>
            <a:r>
              <a:rPr lang="en-US" sz="135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coordinators paying for their group cannot use the Chargebee portal.</a:t>
            </a:r>
            <a:endParaRPr lang="en-US" sz="1350" dirty="0"/>
          </a:p>
        </p:txBody>
      </p:sp>
      <p:sp>
        <p:nvSpPr>
          <p:cNvPr id="11" name="Shape 8"/>
          <p:cNvSpPr/>
          <p:nvPr/>
        </p:nvSpPr>
        <p:spPr>
          <a:xfrm>
            <a:off x="6278728" y="2880360"/>
            <a:ext cx="5364328" cy="3063240"/>
          </a:xfrm>
          <a:prstGeom prst="roundRect">
            <a:avLst>
              <a:gd name="adj" fmla="val 3582"/>
            </a:avLst>
          </a:prstGeom>
          <a:solidFill>
            <a:srgbClr val="FFFFFF"/>
          </a:solidFill>
          <a:ln w="15875">
            <a:solidFill>
              <a:srgbClr val="9CCC65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6598768" y="3154680"/>
            <a:ext cx="548640" cy="548640"/>
          </a:xfrm>
          <a:prstGeom prst="ellipse">
            <a:avLst/>
          </a:prstGeom>
          <a:solidFill>
            <a:srgbClr val="45B53F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5928" y="3291840"/>
            <a:ext cx="274320" cy="27432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7330288" y="3154680"/>
            <a:ext cx="394700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Paying as an individual</a:t>
            </a:r>
            <a:endParaRPr lang="en-US" sz="1700" dirty="0"/>
          </a:p>
        </p:txBody>
      </p:sp>
      <p:sp>
        <p:nvSpPr>
          <p:cNvPr id="15" name="Text 11"/>
          <p:cNvSpPr/>
          <p:nvPr/>
        </p:nvSpPr>
        <p:spPr>
          <a:xfrm>
            <a:off x="6598768" y="3931920"/>
            <a:ext cx="4724248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13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Auto-renewal via Chargebee (link on the website) using credit/debit card or PayPal.</a:t>
            </a:r>
            <a:endParaRPr lang="en-US" sz="1350" dirty="0"/>
          </a:p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1350" i="1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the Chargebee portal is for individual memberships only.</a:t>
            </a:r>
            <a:endParaRPr lang="en-US" sz="1350" dirty="0"/>
          </a:p>
          <a:p>
            <a:pPr marL="177800" indent="-177800">
              <a:buSzPct val="100000"/>
              <a:buChar char="•"/>
            </a:pPr>
            <a:r>
              <a:rPr lang="en-US" sz="135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info: sustainablecommunitiessa.org.au/join</a:t>
            </a:r>
            <a:endParaRPr lang="en-US" sz="13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/ 2027 Membership Timeline</a:t>
            </a:r>
            <a:endParaRPr lang="en-US" sz="3800" dirty="0"/>
          </a:p>
        </p:txBody>
      </p:sp>
      <p:sp>
        <p:nvSpPr>
          <p:cNvPr id="3" name="Shape 1"/>
          <p:cNvSpPr/>
          <p:nvPr/>
        </p:nvSpPr>
        <p:spPr>
          <a:xfrm>
            <a:off x="1566642" y="1828800"/>
            <a:ext cx="9058412" cy="0"/>
          </a:xfrm>
          <a:prstGeom prst="line">
            <a:avLst/>
          </a:prstGeom>
          <a:noFill/>
          <a:ln w="31750">
            <a:solidFill>
              <a:srgbClr val="9CCC6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374618" y="1636776"/>
            <a:ext cx="384048" cy="384048"/>
          </a:xfrm>
          <a:prstGeom prst="ellipse">
            <a:avLst/>
          </a:prstGeom>
          <a:solidFill>
            <a:srgbClr val="45B53F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2194560"/>
            <a:ext cx="2036003" cy="3108960"/>
          </a:xfrm>
          <a:prstGeom prst="roundRect">
            <a:avLst>
              <a:gd name="adj" fmla="val 5389"/>
            </a:avLst>
          </a:prstGeom>
          <a:solidFill>
            <a:srgbClr val="FFFFFF"/>
          </a:solidFill>
          <a:ln w="15875">
            <a:solidFill>
              <a:srgbClr val="9CCC65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191738" y="1819656"/>
            <a:ext cx="749808" cy="749808"/>
          </a:xfrm>
          <a:prstGeom prst="ellipse">
            <a:avLst/>
          </a:prstGeom>
          <a:solidFill>
            <a:srgbClr val="45B53F"/>
          </a:solidFill>
          <a:ln w="31750">
            <a:solidFill>
              <a:srgbClr val="FFFFFF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79190" y="2007108"/>
            <a:ext cx="374904" cy="37490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658368" y="2697480"/>
            <a:ext cx="181654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2026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658368" y="3154680"/>
            <a:ext cx="1816547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AGM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713232" y="3721608"/>
            <a:ext cx="1706819" cy="1444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Membership changes announced. Project volunteer lists requested at the start of May.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3639221" y="1636776"/>
            <a:ext cx="384048" cy="384048"/>
          </a:xfrm>
          <a:prstGeom prst="ellipse">
            <a:avLst/>
          </a:prstGeom>
          <a:solidFill>
            <a:srgbClr val="45B53F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2813243" y="2194560"/>
            <a:ext cx="2036003" cy="3108960"/>
          </a:xfrm>
          <a:prstGeom prst="roundRect">
            <a:avLst>
              <a:gd name="adj" fmla="val 5389"/>
            </a:avLst>
          </a:prstGeom>
          <a:solidFill>
            <a:srgbClr val="FFFFFF"/>
          </a:solidFill>
          <a:ln w="15875">
            <a:solidFill>
              <a:srgbClr val="9CCC65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456341" y="1819656"/>
            <a:ext cx="749808" cy="749808"/>
          </a:xfrm>
          <a:prstGeom prst="ellipse">
            <a:avLst/>
          </a:prstGeom>
          <a:solidFill>
            <a:srgbClr val="45B53F"/>
          </a:solidFill>
          <a:ln w="31750">
            <a:solidFill>
              <a:srgbClr val="FFFFFF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3793" y="2007108"/>
            <a:ext cx="374904" cy="374904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2922971" y="2697480"/>
            <a:ext cx="181654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Jul 2026 – 1 Jul 2027</a:t>
            </a:r>
            <a:endParaRPr lang="en-US" sz="1250" dirty="0"/>
          </a:p>
        </p:txBody>
      </p:sp>
      <p:sp>
        <p:nvSpPr>
          <p:cNvPr id="16" name="Text 12"/>
          <p:cNvSpPr/>
          <p:nvPr/>
        </p:nvSpPr>
        <p:spPr>
          <a:xfrm>
            <a:off x="2922971" y="3154680"/>
            <a:ext cx="1816547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Aligned membership year</a:t>
            </a:r>
            <a:endParaRPr lang="en-US" sz="1500" dirty="0"/>
          </a:p>
        </p:txBody>
      </p:sp>
      <p:sp>
        <p:nvSpPr>
          <p:cNvPr id="17" name="Text 13"/>
          <p:cNvSpPr/>
          <p:nvPr/>
        </p:nvSpPr>
        <p:spPr>
          <a:xfrm>
            <a:off x="2977835" y="3721608"/>
            <a:ext cx="1706819" cy="1444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current memberships extended at no cost to expire 1 July 2027. Nothing to pay in the interim.</a:t>
            </a:r>
            <a:endParaRPr lang="en-US" sz="1200" dirty="0"/>
          </a:p>
        </p:txBody>
      </p:sp>
      <p:sp>
        <p:nvSpPr>
          <p:cNvPr id="18" name="Shape 14"/>
          <p:cNvSpPr/>
          <p:nvPr/>
        </p:nvSpPr>
        <p:spPr>
          <a:xfrm>
            <a:off x="5903824" y="1636776"/>
            <a:ext cx="384048" cy="384048"/>
          </a:xfrm>
          <a:prstGeom prst="ellipse">
            <a:avLst/>
          </a:prstGeom>
          <a:solidFill>
            <a:srgbClr val="45B53F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5077846" y="2194560"/>
            <a:ext cx="2036003" cy="3108960"/>
          </a:xfrm>
          <a:prstGeom prst="roundRect">
            <a:avLst>
              <a:gd name="adj" fmla="val 5389"/>
            </a:avLst>
          </a:prstGeom>
          <a:solidFill>
            <a:srgbClr val="FFFFFF"/>
          </a:solidFill>
          <a:ln w="15875">
            <a:solidFill>
              <a:srgbClr val="9CCC65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5720944" y="1819656"/>
            <a:ext cx="749808" cy="749808"/>
          </a:xfrm>
          <a:prstGeom prst="ellipse">
            <a:avLst/>
          </a:prstGeom>
          <a:solidFill>
            <a:srgbClr val="45B53F"/>
          </a:solidFill>
          <a:ln w="31750">
            <a:solidFill>
              <a:srgbClr val="FFFFFF"/>
            </a:solidFill>
            <a:prstDash val="solid"/>
          </a:ln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8396" y="2007108"/>
            <a:ext cx="374904" cy="374904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5187574" y="2697480"/>
            <a:ext cx="181654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2027</a:t>
            </a:r>
            <a:endParaRPr lang="en-US" sz="1250" dirty="0"/>
          </a:p>
        </p:txBody>
      </p:sp>
      <p:sp>
        <p:nvSpPr>
          <p:cNvPr id="23" name="Text 18"/>
          <p:cNvSpPr/>
          <p:nvPr/>
        </p:nvSpPr>
        <p:spPr>
          <a:xfrm>
            <a:off x="5187574" y="3154680"/>
            <a:ext cx="1816547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Volunteer lists</a:t>
            </a:r>
            <a:endParaRPr lang="en-US" sz="1500" dirty="0"/>
          </a:p>
        </p:txBody>
      </p:sp>
      <p:sp>
        <p:nvSpPr>
          <p:cNvPr id="24" name="Text 19"/>
          <p:cNvSpPr/>
          <p:nvPr/>
        </p:nvSpPr>
        <p:spPr>
          <a:xfrm>
            <a:off x="5242438" y="3721608"/>
            <a:ext cx="1706819" cy="1444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Coordinators emailed for current project lists, so everyone stays covered under insurance.</a:t>
            </a:r>
            <a:endParaRPr lang="en-US" sz="1200" dirty="0"/>
          </a:p>
        </p:txBody>
      </p:sp>
      <p:sp>
        <p:nvSpPr>
          <p:cNvPr id="25" name="Shape 20"/>
          <p:cNvSpPr/>
          <p:nvPr/>
        </p:nvSpPr>
        <p:spPr>
          <a:xfrm>
            <a:off x="8168427" y="1636776"/>
            <a:ext cx="384048" cy="384048"/>
          </a:xfrm>
          <a:prstGeom prst="ellipse">
            <a:avLst/>
          </a:prstGeom>
          <a:solidFill>
            <a:srgbClr val="45B53F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26" name="Shape 21"/>
          <p:cNvSpPr/>
          <p:nvPr/>
        </p:nvSpPr>
        <p:spPr>
          <a:xfrm>
            <a:off x="7342449" y="2194560"/>
            <a:ext cx="2036003" cy="3108960"/>
          </a:xfrm>
          <a:prstGeom prst="roundRect">
            <a:avLst>
              <a:gd name="adj" fmla="val 5389"/>
            </a:avLst>
          </a:prstGeom>
          <a:solidFill>
            <a:srgbClr val="FFFFFF"/>
          </a:solidFill>
          <a:ln w="15875">
            <a:solidFill>
              <a:srgbClr val="9CCC65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7" name="Shape 22"/>
          <p:cNvSpPr/>
          <p:nvPr/>
        </p:nvSpPr>
        <p:spPr>
          <a:xfrm>
            <a:off x="7985547" y="1819656"/>
            <a:ext cx="749808" cy="749808"/>
          </a:xfrm>
          <a:prstGeom prst="ellipse">
            <a:avLst/>
          </a:prstGeom>
          <a:solidFill>
            <a:srgbClr val="45B53F"/>
          </a:solidFill>
          <a:ln w="31750">
            <a:solidFill>
              <a:srgbClr val="FFFFFF"/>
            </a:solidFill>
            <a:prstDash val="solid"/>
          </a:ln>
        </p:spPr>
      </p:sp>
      <p:pic>
        <p:nvPicPr>
          <p:cNvPr id="2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72999" y="2007108"/>
            <a:ext cx="374904" cy="374904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7452177" y="2697480"/>
            <a:ext cx="181654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 2027</a:t>
            </a:r>
            <a:endParaRPr lang="en-US" sz="1250" dirty="0"/>
          </a:p>
        </p:txBody>
      </p:sp>
      <p:sp>
        <p:nvSpPr>
          <p:cNvPr id="30" name="Text 24"/>
          <p:cNvSpPr/>
          <p:nvPr/>
        </p:nvSpPr>
        <p:spPr>
          <a:xfrm>
            <a:off x="7452177" y="3154680"/>
            <a:ext cx="1816547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Renewal reminder</a:t>
            </a:r>
            <a:endParaRPr lang="en-US" sz="1500" dirty="0"/>
          </a:p>
        </p:txBody>
      </p:sp>
      <p:sp>
        <p:nvSpPr>
          <p:cNvPr id="31" name="Text 25"/>
          <p:cNvSpPr/>
          <p:nvPr/>
        </p:nvSpPr>
        <p:spPr>
          <a:xfrm>
            <a:off x="7507041" y="3721608"/>
            <a:ext cx="1706819" cy="1444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Payment reminder about a month before the due date. Check your details in Chargebee.</a:t>
            </a:r>
            <a:endParaRPr lang="en-US" sz="1200" dirty="0"/>
          </a:p>
        </p:txBody>
      </p:sp>
      <p:sp>
        <p:nvSpPr>
          <p:cNvPr id="32" name="Shape 26"/>
          <p:cNvSpPr/>
          <p:nvPr/>
        </p:nvSpPr>
        <p:spPr>
          <a:xfrm>
            <a:off x="10433030" y="1636776"/>
            <a:ext cx="384048" cy="384048"/>
          </a:xfrm>
          <a:prstGeom prst="ellipse">
            <a:avLst/>
          </a:prstGeom>
          <a:solidFill>
            <a:srgbClr val="45B53F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33" name="Shape 27"/>
          <p:cNvSpPr/>
          <p:nvPr/>
        </p:nvSpPr>
        <p:spPr>
          <a:xfrm>
            <a:off x="9607052" y="2194560"/>
            <a:ext cx="2036003" cy="3108960"/>
          </a:xfrm>
          <a:prstGeom prst="roundRect">
            <a:avLst>
              <a:gd name="adj" fmla="val 5389"/>
            </a:avLst>
          </a:prstGeom>
          <a:solidFill>
            <a:srgbClr val="FFFFFF"/>
          </a:solidFill>
          <a:ln w="15875">
            <a:solidFill>
              <a:srgbClr val="9CCC65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4" name="Shape 28"/>
          <p:cNvSpPr/>
          <p:nvPr/>
        </p:nvSpPr>
        <p:spPr>
          <a:xfrm>
            <a:off x="10250150" y="1819656"/>
            <a:ext cx="749808" cy="749808"/>
          </a:xfrm>
          <a:prstGeom prst="ellipse">
            <a:avLst/>
          </a:prstGeom>
          <a:solidFill>
            <a:srgbClr val="45B53F"/>
          </a:solidFill>
          <a:ln w="31750">
            <a:solidFill>
              <a:srgbClr val="FFFFFF"/>
            </a:solidFill>
            <a:prstDash val="solid"/>
          </a:ln>
        </p:spPr>
      </p:sp>
      <p:pic>
        <p:nvPicPr>
          <p:cNvPr id="3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37602" y="2007108"/>
            <a:ext cx="374904" cy="374904"/>
          </a:xfrm>
          <a:prstGeom prst="rect">
            <a:avLst/>
          </a:prstGeom>
        </p:spPr>
      </p:pic>
      <p:sp>
        <p:nvSpPr>
          <p:cNvPr id="36" name="Text 29"/>
          <p:cNvSpPr/>
          <p:nvPr/>
        </p:nvSpPr>
        <p:spPr>
          <a:xfrm>
            <a:off x="9716780" y="2697480"/>
            <a:ext cx="181654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Jul 2027</a:t>
            </a:r>
            <a:endParaRPr lang="en-US" sz="1250" dirty="0"/>
          </a:p>
        </p:txBody>
      </p:sp>
      <p:sp>
        <p:nvSpPr>
          <p:cNvPr id="37" name="Text 30"/>
          <p:cNvSpPr/>
          <p:nvPr/>
        </p:nvSpPr>
        <p:spPr>
          <a:xfrm>
            <a:off x="9716780" y="3154680"/>
            <a:ext cx="1816547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Aligned renewal due</a:t>
            </a:r>
            <a:endParaRPr lang="en-US" sz="1500" dirty="0"/>
          </a:p>
        </p:txBody>
      </p:sp>
      <p:sp>
        <p:nvSpPr>
          <p:cNvPr id="38" name="Text 31"/>
          <p:cNvSpPr/>
          <p:nvPr/>
        </p:nvSpPr>
        <p:spPr>
          <a:xfrm>
            <a:off x="9771644" y="3721608"/>
            <a:ext cx="1706819" cy="1444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Individuals auto-debited via Chargebee. Groups complete an EFT or transfer request form by this date.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SCSA Memberships</dc:title>
  <dc:subject>PptxGenJS Presentation</dc:subject>
  <dc:creator>Sustainable Communities SA</dc:creator>
  <cp:lastModifiedBy>Sustainable Communities SA</cp:lastModifiedBy>
  <cp:revision>1</cp:revision>
  <dcterms:created xsi:type="dcterms:W3CDTF">2026-06-28T00:40:36Z</dcterms:created>
  <dcterms:modified xsi:type="dcterms:W3CDTF">2026-06-28T00:40:36Z</dcterms:modified>
</cp:coreProperties>
</file>